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6" r:id="rId1"/>
    <p:sldMasterId id="2147483694" r:id="rId2"/>
    <p:sldMasterId id="2147483718" r:id="rId3"/>
    <p:sldMasterId id="2147483736" r:id="rId4"/>
  </p:sldMasterIdLst>
  <p:notesMasterIdLst>
    <p:notesMasterId r:id="rId11"/>
  </p:notesMasterIdLst>
  <p:handoutMasterIdLst>
    <p:handoutMasterId r:id="rId12"/>
  </p:handoutMasterIdLst>
  <p:sldIdLst>
    <p:sldId id="477" r:id="rId5"/>
    <p:sldId id="679" r:id="rId6"/>
    <p:sldId id="681" r:id="rId7"/>
    <p:sldId id="594" r:id="rId8"/>
    <p:sldId id="461" r:id="rId9"/>
    <p:sldId id="630" r:id="rId10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oumdjian, Nayiri" initials="N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1111"/>
    <a:srgbClr val="FFF3E1"/>
    <a:srgbClr val="FFECD1"/>
    <a:srgbClr val="FFEED5"/>
    <a:srgbClr val="FFF3C1"/>
    <a:srgbClr val="FFFFE1"/>
    <a:srgbClr val="FFFFCC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4681" autoAdjust="0"/>
    <p:restoredTop sz="99743" autoAdjust="0"/>
  </p:normalViewPr>
  <p:slideViewPr>
    <p:cSldViewPr>
      <p:cViewPr>
        <p:scale>
          <a:sx n="110" d="100"/>
          <a:sy n="110" d="100"/>
        </p:scale>
        <p:origin x="-1644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7" d="100"/>
          <a:sy n="87" d="100"/>
        </p:scale>
        <p:origin x="-3780" y="-78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43343" cy="465455"/>
          </a:xfrm>
          <a:prstGeom prst="rect">
            <a:avLst/>
          </a:prstGeom>
        </p:spPr>
        <p:txBody>
          <a:bodyPr vert="horz" lIns="93315" tIns="46657" rIns="93315" bIns="46657" rtlCol="0"/>
          <a:lstStyle>
            <a:lvl1pPr algn="l">
              <a:defRPr sz="1200"/>
            </a:lvl1pPr>
          </a:lstStyle>
          <a:p>
            <a:r>
              <a:rPr lang="en-US" dirty="0" smtClean="0"/>
              <a:t>FY 2019-20 Budget Adoption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133" y="1"/>
            <a:ext cx="3043343" cy="465455"/>
          </a:xfrm>
          <a:prstGeom prst="rect">
            <a:avLst/>
          </a:prstGeom>
        </p:spPr>
        <p:txBody>
          <a:bodyPr vert="horz" lIns="93315" tIns="46657" rIns="93315" bIns="46657" rtlCol="0"/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42030"/>
            <a:ext cx="3043343" cy="465455"/>
          </a:xfrm>
          <a:prstGeom prst="rect">
            <a:avLst/>
          </a:prstGeom>
        </p:spPr>
        <p:txBody>
          <a:bodyPr vert="horz" lIns="93315" tIns="46657" rIns="93315" bIns="46657" rtlCol="0" anchor="b"/>
          <a:lstStyle>
            <a:lvl1pPr algn="l">
              <a:defRPr sz="1200"/>
            </a:lvl1pPr>
          </a:lstStyle>
          <a:p>
            <a:r>
              <a:rPr lang="en-US" dirty="0" smtClean="0"/>
              <a:t>June 04, 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133" y="8842030"/>
            <a:ext cx="3043343" cy="465455"/>
          </a:xfrm>
          <a:prstGeom prst="rect">
            <a:avLst/>
          </a:prstGeom>
        </p:spPr>
        <p:txBody>
          <a:bodyPr vert="horz" lIns="93315" tIns="46657" rIns="93315" bIns="46657" rtlCol="0" anchor="b"/>
          <a:lstStyle>
            <a:lvl1pPr algn="r">
              <a:defRPr sz="1200"/>
            </a:lvl1pPr>
          </a:lstStyle>
          <a:p>
            <a:fld id="{A434FA58-DE81-488B-AF5E-5F199822DB4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864496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43343" cy="465455"/>
          </a:xfrm>
          <a:prstGeom prst="rect">
            <a:avLst/>
          </a:prstGeom>
        </p:spPr>
        <p:txBody>
          <a:bodyPr vert="horz" lIns="93315" tIns="46657" rIns="93315" bIns="46657" rtlCol="0"/>
          <a:lstStyle>
            <a:lvl1pPr algn="l">
              <a:defRPr sz="1200"/>
            </a:lvl1pPr>
          </a:lstStyle>
          <a:p>
            <a:r>
              <a:rPr lang="en-US" dirty="0" smtClean="0"/>
              <a:t>FY 2019-20 Budget Adoption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3" y="1"/>
            <a:ext cx="3043343" cy="465455"/>
          </a:xfrm>
          <a:prstGeom prst="rect">
            <a:avLst/>
          </a:prstGeom>
        </p:spPr>
        <p:txBody>
          <a:bodyPr vert="horz" lIns="93315" tIns="46657" rIns="93315" bIns="46657" rtlCol="0"/>
          <a:lstStyle>
            <a:lvl1pPr algn="r">
              <a:defRPr sz="1200"/>
            </a:lvl1pPr>
          </a:lstStyle>
          <a:p>
            <a:fld id="{6FECE4F1-0687-479A-9437-F29F4436F3DA}" type="datetimeFigureOut">
              <a:rPr lang="en-US" smtClean="0"/>
              <a:t>8/29/2019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15" tIns="46657" rIns="93315" bIns="46657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1" y="4421823"/>
            <a:ext cx="5618480" cy="4189095"/>
          </a:xfrm>
          <a:prstGeom prst="rect">
            <a:avLst/>
          </a:prstGeom>
        </p:spPr>
        <p:txBody>
          <a:bodyPr vert="horz" lIns="93315" tIns="46657" rIns="93315" bIns="46657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42030"/>
            <a:ext cx="3043343" cy="465455"/>
          </a:xfrm>
          <a:prstGeom prst="rect">
            <a:avLst/>
          </a:prstGeom>
        </p:spPr>
        <p:txBody>
          <a:bodyPr vert="horz" lIns="93315" tIns="46657" rIns="93315" bIns="46657" rtlCol="0" anchor="b"/>
          <a:lstStyle>
            <a:lvl1pPr algn="l">
              <a:defRPr sz="1200"/>
            </a:lvl1pPr>
          </a:lstStyle>
          <a:p>
            <a:r>
              <a:rPr lang="en-US" dirty="0" smtClean="0"/>
              <a:t>June 04, 2019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3" y="8842030"/>
            <a:ext cx="3043343" cy="465455"/>
          </a:xfrm>
          <a:prstGeom prst="rect">
            <a:avLst/>
          </a:prstGeom>
        </p:spPr>
        <p:txBody>
          <a:bodyPr vert="horz" lIns="93315" tIns="46657" rIns="93315" bIns="46657" rtlCol="0" anchor="b"/>
          <a:lstStyle>
            <a:lvl1pPr algn="r">
              <a:defRPr sz="1200"/>
            </a:lvl1pPr>
          </a:lstStyle>
          <a:p>
            <a:fld id="{EC534F35-917D-4471-836C-A9F8050215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124981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534F35-917D-4471-836C-A9F805021595}" type="slidenum">
              <a:rPr lang="en-US" smtClean="0"/>
              <a:t>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May 21, 2019</a:t>
            </a:r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dirty="0" smtClean="0"/>
              <a:t>FY 2019-20 Budget Hearing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02467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21, 2019</a:t>
            </a:r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dirty="0" smtClean="0"/>
              <a:t>FY 2019-20 Budget Hearing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13241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7167" indent="-287372">
              <a:defRPr>
                <a:solidFill>
                  <a:srgbClr val="FFFF00"/>
                </a:solidFill>
                <a:latin typeface="Arial" charset="0"/>
              </a:defRPr>
            </a:lvl2pPr>
            <a:lvl3pPr marL="1149490" indent="-229897">
              <a:defRPr>
                <a:solidFill>
                  <a:srgbClr val="FFFF00"/>
                </a:solidFill>
                <a:latin typeface="Arial" charset="0"/>
              </a:defRPr>
            </a:lvl3pPr>
            <a:lvl4pPr marL="1609286" indent="-229897">
              <a:defRPr>
                <a:solidFill>
                  <a:srgbClr val="FFFF00"/>
                </a:solidFill>
                <a:latin typeface="Arial" charset="0"/>
              </a:defRPr>
            </a:lvl4pPr>
            <a:lvl5pPr marL="2069082" indent="-229897">
              <a:defRPr>
                <a:solidFill>
                  <a:srgbClr val="FFFF00"/>
                </a:solidFill>
                <a:latin typeface="Arial" charset="0"/>
              </a:defRPr>
            </a:lvl5pPr>
            <a:lvl6pPr marL="2528879" indent="-229897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88675" indent="-229897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48472" indent="-229897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908268" indent="-229897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C0B0770D-8F95-42BE-A639-0CD56B9960DC}" type="slidenum">
              <a:rPr lang="en-US" altLang="en-US" smtClean="0">
                <a:solidFill>
                  <a:srgbClr val="000000"/>
                </a:solidFill>
              </a:rPr>
              <a:pPr/>
              <a:t>3</a:t>
            </a:fld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85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53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May 21, 2019</a:t>
            </a:r>
            <a:endParaRPr lang="en-US" dirty="0"/>
          </a:p>
        </p:txBody>
      </p:sp>
      <p:sp>
        <p:nvSpPr>
          <p:cNvPr id="3" name="Header Placeholder 2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dirty="0" smtClean="0"/>
              <a:t>FY 2019-20 Budget Hearing</a:t>
            </a:r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21, 2019</a:t>
            </a:r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dirty="0" smtClean="0"/>
              <a:t>FY 2019-20 Budget Hearing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547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77805-8784-4F65-9B5D-D7DFCF0AA5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801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77805-8784-4F65-9B5D-D7DFCF0AA5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6473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77805-8784-4F65-9B5D-D7DFCF0AA5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05225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B6958-0617-45C7-94B2-D4554FD31AB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8926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B6958-0617-45C7-94B2-D4554FD31AB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8049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B6958-0617-45C7-94B2-D4554FD31AB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7824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B6958-0617-45C7-94B2-D4554FD31AB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52578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B6958-0617-45C7-94B2-D4554FD31AB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35719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B6958-0617-45C7-94B2-D4554FD31AB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92789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B6958-0617-45C7-94B2-D4554FD31AB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4597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B6958-0617-45C7-94B2-D4554FD31AB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0547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77805-8784-4F65-9B5D-D7DFCF0AA5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14163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B6958-0617-45C7-94B2-D4554FD31AB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93071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B6958-0617-45C7-94B2-D4554FD31AB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15029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B6958-0617-45C7-94B2-D4554FD31AB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4370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CD5DE-1B3B-DB4E-A3CA-FF4EF6D55D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98265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CD5DE-1B3B-DB4E-A3CA-FF4EF6D55D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81694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CD5DE-1B3B-DB4E-A3CA-FF4EF6D55D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976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CD5DE-1B3B-DB4E-A3CA-FF4EF6D55D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06727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CD5DE-1B3B-DB4E-A3CA-FF4EF6D55D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92436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CD5DE-1B3B-DB4E-A3CA-FF4EF6D55D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35450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CD5DE-1B3B-DB4E-A3CA-FF4EF6D55D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050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77805-8784-4F65-9B5D-D7DFCF0AA5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009940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CD5DE-1B3B-DB4E-A3CA-FF4EF6D55D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344522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CD5DE-1B3B-DB4E-A3CA-FF4EF6D55D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405836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CD5DE-1B3B-DB4E-A3CA-FF4EF6D55D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083228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CD5DE-1B3B-DB4E-A3CA-FF4EF6D55D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899849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04800" y="1143000"/>
            <a:ext cx="8610600" cy="4530725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 dirty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dirty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001000" y="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E84AD047-A750-4502-A2C1-981712CCB2B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672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265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265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04800" y="152400"/>
            <a:ext cx="8610600" cy="55213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83357352-67D4-4E5D-96DB-0F23C7D219F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61357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CD5DE-1B3B-DB4E-A3CA-FF4EF6D55D8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916174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CD5DE-1B3B-DB4E-A3CA-FF4EF6D55D8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6188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77805-8784-4F65-9B5D-D7DFCF0AA5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224144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CD5DE-1B3B-DB4E-A3CA-FF4EF6D55D8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20771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CD5DE-1B3B-DB4E-A3CA-FF4EF6D55D8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95338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CD5DE-1B3B-DB4E-A3CA-FF4EF6D55D8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455872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CD5DE-1B3B-DB4E-A3CA-FF4EF6D55D8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02594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CD5DE-1B3B-DB4E-A3CA-FF4EF6D55D8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266155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CD5DE-1B3B-DB4E-A3CA-FF4EF6D55D8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445862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CD5DE-1B3B-DB4E-A3CA-FF4EF6D55D8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440696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CD5DE-1B3B-DB4E-A3CA-FF4EF6D55D8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79526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CD5DE-1B3B-DB4E-A3CA-FF4EF6D55D8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7024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04800" y="152400"/>
            <a:ext cx="8610600" cy="55213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83357352-67D4-4E5D-96DB-0F23C7D219F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703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77805-8784-4F65-9B5D-D7DFCF0AA5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579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77805-8784-4F65-9B5D-D7DFCF0AA5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401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77805-8784-4F65-9B5D-D7DFCF0AA5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905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77805-8784-4F65-9B5D-D7DFCF0AA5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811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77805-8784-4F65-9B5D-D7DFCF0AA5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0365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277805-8784-4F65-9B5D-D7DFCF0AA5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7706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6B6958-0617-45C7-94B2-D4554FD31AB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258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CD5DE-1B3B-DB4E-A3CA-FF4EF6D55D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1399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1" r:id="rId12"/>
    <p:sldLayoutId id="2147483732" r:id="rId13"/>
    <p:sldLayoutId id="2147483679" r:id="rId14"/>
    <p:sldLayoutId id="2147483735" r:id="rId15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A28CD5DE-1B3B-DB4E-A3CA-FF4EF6D55D8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701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83" r:id="rId12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3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4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4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37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4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95325" y="3124200"/>
            <a:ext cx="7620000" cy="1754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2" tIns="45716" rIns="91432" bIns="45716">
            <a:spAutoFit/>
          </a:bodyPr>
          <a:lstStyle/>
          <a:p>
            <a:pPr algn="ctr"/>
            <a:r>
              <a:rPr lang="en-US" sz="4000" dirty="0">
                <a:solidFill>
                  <a:srgbClr val="111111"/>
                </a:solidFill>
                <a:latin typeface="+mj-lt"/>
                <a:ea typeface="+mj-ea"/>
                <a:cs typeface="+mj-cs"/>
              </a:rPr>
              <a:t>City of Glendale</a:t>
            </a:r>
          </a:p>
          <a:p>
            <a:pPr algn="ctr"/>
            <a:r>
              <a:rPr lang="en-US" sz="3600" i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Budget </a:t>
            </a:r>
            <a:r>
              <a:rPr lang="en-US" sz="3600" i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Adoption</a:t>
            </a:r>
            <a:endParaRPr lang="en-US" sz="3600" i="1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  <a:p>
            <a:pPr algn="ctr"/>
            <a:r>
              <a:rPr lang="en-US" sz="3200" dirty="0" smtClean="0">
                <a:solidFill>
                  <a:srgbClr val="111111"/>
                </a:solidFill>
                <a:latin typeface="+mj-lt"/>
                <a:ea typeface="+mj-ea"/>
                <a:cs typeface="+mj-cs"/>
              </a:rPr>
              <a:t>June 4, 2019</a:t>
            </a:r>
            <a:endParaRPr lang="en-US" sz="3200" dirty="0">
              <a:solidFill>
                <a:srgbClr val="11111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1598192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368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60960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sz="2800" dirty="0">
                <a:solidFill>
                  <a:srgbClr val="0070C0"/>
                </a:solidFill>
              </a:rPr>
              <a:t>FY 2019-20 Budget Adoption Calendar</a:t>
            </a:r>
          </a:p>
        </p:txBody>
      </p:sp>
      <p:sp>
        <p:nvSpPr>
          <p:cNvPr id="1223683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066800"/>
            <a:ext cx="8686800" cy="464820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Wingdings" panose="05000000000000000000" pitchFamily="2" charset="2"/>
              <a:buChar char="ü"/>
              <a:tabLst>
                <a:tab pos="1543050" algn="l"/>
              </a:tabLst>
              <a:defRPr/>
            </a:pPr>
            <a:r>
              <a:rPr lang="en-US" sz="2600" dirty="0">
                <a:solidFill>
                  <a:srgbClr val="0070C0"/>
                </a:solidFill>
              </a:rPr>
              <a:t>April 30, Budget Study Session #1, 9:00 a.m.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  <a:defRPr/>
            </a:pPr>
            <a:r>
              <a:rPr lang="en-US" sz="2600" dirty="0"/>
              <a:t>FY 2018-19 Third Quarter Update</a:t>
            </a:r>
            <a:endParaRPr lang="en-US" sz="2600" b="1" dirty="0"/>
          </a:p>
          <a:p>
            <a:pPr lvl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  <a:defRPr/>
            </a:pPr>
            <a:r>
              <a:rPr lang="en-US" sz="2600" dirty="0"/>
              <a:t>FY 2019-20 Proposed General Fund Budget and Five Year Forecast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  <a:defRPr/>
            </a:pPr>
            <a:r>
              <a:rPr lang="en-US" sz="2600" dirty="0"/>
              <a:t>Organizational </a:t>
            </a:r>
            <a:r>
              <a:rPr lang="en-US" sz="2600" dirty="0" smtClean="0"/>
              <a:t>Profile</a:t>
            </a:r>
            <a:endParaRPr lang="en-US" sz="2600" dirty="0" smtClean="0">
              <a:solidFill>
                <a:srgbClr val="0070C0"/>
              </a:solidFill>
            </a:endParaRPr>
          </a:p>
          <a:p>
            <a:pPr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Wingdings" panose="05000000000000000000" pitchFamily="2" charset="2"/>
              <a:buChar char="ü"/>
              <a:tabLst>
                <a:tab pos="1543050" algn="l"/>
              </a:tabLst>
              <a:defRPr/>
            </a:pPr>
            <a:r>
              <a:rPr lang="en-US" sz="2600" dirty="0" smtClean="0">
                <a:solidFill>
                  <a:srgbClr val="0070C0"/>
                </a:solidFill>
              </a:rPr>
              <a:t>May 7, Budget Study Session #2, 9:00 a.m.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  <a:defRPr/>
            </a:pPr>
            <a:r>
              <a:rPr lang="en-US" sz="2600" dirty="0" smtClean="0"/>
              <a:t>Departmental Presentations 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  <a:defRPr/>
            </a:pPr>
            <a:r>
              <a:rPr lang="en-US" sz="2600" dirty="0" smtClean="0"/>
              <a:t>Capital Improvement Program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  <a:defRPr/>
            </a:pPr>
            <a:r>
              <a:rPr lang="en-US" sz="2600" dirty="0" smtClean="0"/>
              <a:t>Proposed Citywide Fee Changes</a:t>
            </a:r>
          </a:p>
          <a:p>
            <a:pPr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Wingdings" panose="05000000000000000000" pitchFamily="2" charset="2"/>
              <a:buChar char="ü"/>
              <a:tabLst>
                <a:tab pos="1543050" algn="l"/>
              </a:tabLst>
              <a:defRPr/>
            </a:pPr>
            <a:r>
              <a:rPr lang="en-US" sz="2600" dirty="0" smtClean="0">
                <a:solidFill>
                  <a:srgbClr val="0070C0"/>
                </a:solidFill>
              </a:rPr>
              <a:t>May 14, Budget Study Session #3, 9:00 a.m.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  <a:defRPr/>
            </a:pPr>
            <a:r>
              <a:rPr lang="en-US" sz="2600" dirty="0" smtClean="0"/>
              <a:t>Follow-up Items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  <a:defRPr/>
            </a:pPr>
            <a:r>
              <a:rPr lang="en-US" sz="2600" dirty="0" smtClean="0"/>
              <a:t>Measure S Discussion </a:t>
            </a:r>
          </a:p>
          <a:p>
            <a:pPr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Wingdings" panose="05000000000000000000" pitchFamily="2" charset="2"/>
              <a:buChar char="ü"/>
              <a:tabLst>
                <a:tab pos="1543050" algn="l"/>
              </a:tabLst>
              <a:defRPr/>
            </a:pPr>
            <a:r>
              <a:rPr lang="en-US" sz="2600" dirty="0" smtClean="0">
                <a:solidFill>
                  <a:srgbClr val="0070C0"/>
                </a:solidFill>
              </a:rPr>
              <a:t>May </a:t>
            </a:r>
            <a:r>
              <a:rPr lang="en-US" sz="2600" dirty="0">
                <a:solidFill>
                  <a:srgbClr val="0070C0"/>
                </a:solidFill>
              </a:rPr>
              <a:t>21, Budget Hearing, 6:00 p.m.</a:t>
            </a:r>
          </a:p>
          <a:p>
            <a:pPr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Wingdings" panose="05000000000000000000" pitchFamily="2" charset="2"/>
              <a:buChar char="ü"/>
              <a:tabLst>
                <a:tab pos="1543050" algn="l"/>
              </a:tabLst>
              <a:defRPr/>
            </a:pPr>
            <a:r>
              <a:rPr lang="en-US" sz="2600" dirty="0">
                <a:solidFill>
                  <a:srgbClr val="0070C0"/>
                </a:solidFill>
              </a:rPr>
              <a:t>June 4, Budget Adoption, 6:00 p.m.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  <a:tabLst>
                <a:tab pos="1543050" algn="l"/>
              </a:tabLst>
              <a:defRPr/>
            </a:pPr>
            <a:endParaRPr lang="en-US" sz="2400" dirty="0" smtClean="0">
              <a:effectLst/>
            </a:endParaRP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  <a:tabLst>
                <a:tab pos="1543050" algn="l"/>
              </a:tabLst>
              <a:defRPr/>
            </a:pPr>
            <a:endParaRPr lang="en-US" sz="1000" dirty="0" smtClean="0"/>
          </a:p>
        </p:txBody>
      </p:sp>
      <p:sp>
        <p:nvSpPr>
          <p:cNvPr id="4" name="Slide Number Placeholder 2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 dirty="0" smtClean="0"/>
              <a:t>Slide </a:t>
            </a:r>
            <a:fld id="{E84AD047-A750-4502-A2C1-981712CCB2B3}" type="slidenum">
              <a:rPr lang="en-US" sz="1200" smtClean="0"/>
              <a:pPr algn="r">
                <a:defRPr/>
              </a:pPr>
              <a:t>2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2087195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96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en-US" sz="3100" dirty="0" smtClean="0">
                <a:solidFill>
                  <a:srgbClr val="0070C0"/>
                </a:solidFill>
                <a:effectLst/>
              </a:rPr>
              <a:t>FY 2019-20 Proposed Budget</a:t>
            </a:r>
            <a:r>
              <a:rPr lang="en-US" sz="3200" i="1" dirty="0">
                <a:solidFill>
                  <a:srgbClr val="C00000"/>
                </a:solidFill>
                <a:effectLst/>
              </a:rPr>
              <a:t/>
            </a:r>
            <a:br>
              <a:rPr lang="en-US" sz="3200" i="1" dirty="0">
                <a:solidFill>
                  <a:srgbClr val="C00000"/>
                </a:solidFill>
                <a:effectLst/>
              </a:rPr>
            </a:br>
            <a:r>
              <a:rPr lang="en-US" sz="2700" dirty="0">
                <a:solidFill>
                  <a:schemeClr val="tx1"/>
                </a:solidFill>
                <a:effectLst/>
              </a:rPr>
              <a:t>Summary of </a:t>
            </a:r>
            <a:r>
              <a:rPr lang="en-US" sz="2700" dirty="0" smtClean="0">
                <a:solidFill>
                  <a:schemeClr val="tx1"/>
                </a:solidFill>
                <a:effectLst/>
              </a:rPr>
              <a:t>Appropriations-All Funds</a:t>
            </a:r>
          </a:p>
        </p:txBody>
      </p:sp>
      <p:graphicFrame>
        <p:nvGraphicFramePr>
          <p:cNvPr id="1179677" name="Group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0704852"/>
              </p:ext>
            </p:extLst>
          </p:nvPr>
        </p:nvGraphicFramePr>
        <p:xfrm>
          <a:off x="152402" y="899160"/>
          <a:ext cx="8839199" cy="5273040"/>
        </p:xfrm>
        <a:graphic>
          <a:graphicData uri="http://schemas.openxmlformats.org/drawingml/2006/table">
            <a:tbl>
              <a:tblPr/>
              <a:tblGrid>
                <a:gridCol w="304798"/>
                <a:gridCol w="177340"/>
                <a:gridCol w="2794460"/>
                <a:gridCol w="1524000"/>
                <a:gridCol w="1386842"/>
                <a:gridCol w="1607127"/>
                <a:gridCol w="1044632"/>
              </a:tblGrid>
              <a:tr h="457200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Fund Type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FY 2018-19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FY 2019-20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Increase / (Decrease)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Change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 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Governmental Funds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5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General Fund: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5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+mn-lt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General Fund*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+mn-lt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+mn-lt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      227,786,018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    236,968,577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          9,182,559   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4.0%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5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Measure S**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6,348,000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6,348,000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Total General Fund: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      227,786,018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    243,316,577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        15,530,559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6.8%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Special Revenue Funds*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111,398,466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109,586,125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(1,812,341)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(1.6%)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5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Debt Service Funds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2,619,909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3,080,797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460,888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17.6%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1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Capital Improvement Funds: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Capital Improvement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        28,433,000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      16,334,500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     (12,098,500)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(42.6%)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Measure S Capital Improvement**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23,500,000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23,500,000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19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Total Capital Improvement Funds:</a:t>
                      </a:r>
                    </a:p>
                  </a:txBody>
                  <a:tcPr anchor="b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        28,433,000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      39,834,500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        11,401,500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40.1%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Proprietary Funds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502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Enterprise Funds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      399,248,497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    430,676,203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        31,427,706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7.9%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502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Internal Service Funds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117,774,674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111,842,922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(5,931,752)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(5.0%)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6217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All Funds – Grand Total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      887,260,564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    938,337,124 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        51,076,560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5.8%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0192" y="6324600"/>
            <a:ext cx="86868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*   Filming </a:t>
            </a:r>
            <a:r>
              <a:rPr lang="en-US" sz="1100" dirty="0"/>
              <a:t>Funds </a:t>
            </a:r>
            <a:r>
              <a:rPr lang="en-US" sz="1100" dirty="0" smtClean="0"/>
              <a:t>and Recreation Fund collapsing </a:t>
            </a:r>
            <a:r>
              <a:rPr lang="en-US" sz="1100" dirty="0"/>
              <a:t>into the General Fund </a:t>
            </a:r>
            <a:r>
              <a:rPr lang="en-US" sz="1100" dirty="0" smtClean="0"/>
              <a:t>beginning </a:t>
            </a:r>
            <a:r>
              <a:rPr lang="en-US" sz="1100" dirty="0"/>
              <a:t>FY </a:t>
            </a:r>
            <a:r>
              <a:rPr lang="en-US" sz="1100" dirty="0" smtClean="0"/>
              <a:t>2019-20</a:t>
            </a:r>
          </a:p>
          <a:p>
            <a:r>
              <a:rPr lang="en-US" sz="1100" dirty="0" smtClean="0"/>
              <a:t>** Proposed FY 2019-20 includes $29.8 million in Measure S Funding of which $6.3 million is in the General Fund and $23.5 million is in </a:t>
            </a:r>
          </a:p>
          <a:p>
            <a:r>
              <a:rPr lang="en-US" sz="1100" dirty="0" smtClean="0"/>
              <a:t>     Measure S Capital Improvement Fund</a:t>
            </a:r>
          </a:p>
        </p:txBody>
      </p:sp>
      <p:sp>
        <p:nvSpPr>
          <p:cNvPr id="6" name="Slide Number Placeholder 2"/>
          <p:cNvSpPr txBox="1">
            <a:spLocks/>
          </p:cNvSpPr>
          <p:nvPr/>
        </p:nvSpPr>
        <p:spPr>
          <a:xfrm>
            <a:off x="6980274" y="-76200"/>
            <a:ext cx="21336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smtClean="0">
                <a:solidFill>
                  <a:prstClr val="black"/>
                </a:solidFill>
              </a:rPr>
              <a:t>Slide </a:t>
            </a:r>
            <a:fld id="{E84AD047-A750-4502-A2C1-981712CCB2B3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4762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1858" name="Rectangle 2"/>
          <p:cNvSpPr>
            <a:spLocks noChangeArrowheads="1"/>
          </p:cNvSpPr>
          <p:nvPr/>
        </p:nvSpPr>
        <p:spPr bwMode="auto">
          <a:xfrm>
            <a:off x="762000" y="228600"/>
            <a:ext cx="7620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  <a:lvl2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algn="ctr">
              <a:buNone/>
              <a:defRPr/>
            </a:pPr>
            <a:r>
              <a:rPr lang="en-US" altLang="en-US" sz="28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+mj-ea"/>
                <a:cs typeface="+mj-cs"/>
              </a:rPr>
              <a:t>Citywide User Fees, </a:t>
            </a:r>
            <a:r>
              <a:rPr lang="en-US" altLang="en-US" sz="2800" dirty="0" smtClean="0">
                <a:solidFill>
                  <a:srgbClr val="0070C0"/>
                </a:solidFill>
                <a:effectLst/>
                <a:latin typeface="Calibri" panose="020F0502020204030204" pitchFamily="34" charset="0"/>
                <a:ea typeface="+mj-ea"/>
                <a:cs typeface="+mj-cs"/>
              </a:rPr>
              <a:t>Fines, Rates </a:t>
            </a:r>
            <a:r>
              <a:rPr lang="en-US" altLang="en-US" sz="28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+mj-ea"/>
                <a:cs typeface="+mj-cs"/>
              </a:rPr>
              <a:t>&amp; Charges </a:t>
            </a:r>
            <a:r>
              <a:rPr lang="en-US" altLang="en-US" sz="2800" dirty="0" smtClean="0">
                <a:solidFill>
                  <a:srgbClr val="FFFFFF"/>
                </a:solidFill>
                <a:effectLst/>
                <a:latin typeface="Calibri" panose="020F0502020204030204" pitchFamily="34" charset="0"/>
              </a:rPr>
              <a:t/>
            </a:r>
            <a:br>
              <a:rPr lang="en-US" altLang="en-US" sz="2800" dirty="0" smtClean="0">
                <a:solidFill>
                  <a:srgbClr val="FFFFFF"/>
                </a:solidFill>
                <a:effectLst/>
                <a:latin typeface="Calibri" panose="020F0502020204030204" pitchFamily="34" charset="0"/>
              </a:rPr>
            </a:br>
            <a:r>
              <a:rPr lang="en-US" altLang="en-US" kern="0" dirty="0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Estimated </a:t>
            </a:r>
            <a:r>
              <a:rPr lang="en-US" altLang="en-US" kern="0" dirty="0" smtClean="0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Revenues </a:t>
            </a:r>
            <a:r>
              <a:rPr lang="en-US" altLang="en-US" kern="0" dirty="0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FY </a:t>
            </a:r>
            <a:r>
              <a:rPr lang="en-US" altLang="en-US" kern="0" dirty="0" smtClean="0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2019-20</a:t>
            </a:r>
          </a:p>
          <a:p>
            <a:pPr algn="ctr">
              <a:buNone/>
              <a:defRPr/>
            </a:pPr>
            <a:r>
              <a:rPr lang="en-US" altLang="en-US" sz="2200" kern="0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By Fee Category</a:t>
            </a:r>
            <a:endParaRPr lang="en-US" altLang="en-US" sz="2200" kern="0" dirty="0"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graphicFrame>
        <p:nvGraphicFramePr>
          <p:cNvPr id="1401859" name="Group 3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1322911356"/>
              </p:ext>
            </p:extLst>
          </p:nvPr>
        </p:nvGraphicFramePr>
        <p:xfrm>
          <a:off x="1600200" y="1371600"/>
          <a:ext cx="5791199" cy="3290347"/>
        </p:xfrm>
        <a:graphic>
          <a:graphicData uri="http://schemas.openxmlformats.org/drawingml/2006/table">
            <a:tbl>
              <a:tblPr/>
              <a:tblGrid>
                <a:gridCol w="2316482"/>
                <a:gridCol w="1388774"/>
                <a:gridCol w="2085943"/>
              </a:tblGrid>
              <a:tr h="6202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Fee Category</a:t>
                      </a: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Fee Count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Revenue Estimates by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Fee Category</a:t>
                      </a: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510">
                <a:tc>
                  <a:txBody>
                    <a:bodyPr/>
                    <a:lstStyle>
                      <a:lvl1pPr marL="381000" indent="-381000"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800100" indent="-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1219200" indent="-304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638300" indent="-266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2095500" indent="-2667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25527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30099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34671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9243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No Changes</a:t>
                      </a:r>
                    </a:p>
                  </a:txBody>
                  <a:tcPr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1,469</a:t>
                      </a:r>
                    </a:p>
                  </a:txBody>
                  <a:tcPr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$                 -</a:t>
                      </a:r>
                    </a:p>
                  </a:txBody>
                  <a:tcPr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5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Fee Deletions</a:t>
                      </a:r>
                    </a:p>
                  </a:txBody>
                  <a:tcPr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35</a:t>
                      </a:r>
                    </a:p>
                  </a:txBody>
                  <a:tcPr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510">
                <a:tc>
                  <a:txBody>
                    <a:bodyPr/>
                    <a:lstStyle>
                      <a:lvl1pPr marL="381000" indent="-381000"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800100" indent="-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1219200" indent="-304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638300" indent="-266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2095500" indent="-2667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25527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30099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34671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9243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381000" marR="0" lvl="0" indent="-3810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Fee Decreases</a:t>
                      </a:r>
                    </a:p>
                  </a:txBody>
                  <a:tcPr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(57,677)</a:t>
                      </a:r>
                    </a:p>
                  </a:txBody>
                  <a:tcPr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5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Fee Increases</a:t>
                      </a:r>
                    </a:p>
                  </a:txBody>
                  <a:tcPr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39</a:t>
                      </a:r>
                    </a:p>
                  </a:txBody>
                  <a:tcPr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46,426</a:t>
                      </a:r>
                    </a:p>
                  </a:txBody>
                  <a:tcPr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510">
                <a:tc>
                  <a:txBody>
                    <a:bodyPr/>
                    <a:lstStyle/>
                    <a:p>
                      <a:pPr marL="381000" marR="0" lvl="0" indent="-3810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Modifications</a:t>
                      </a:r>
                    </a:p>
                  </a:txBody>
                  <a:tcPr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36,820</a:t>
                      </a:r>
                    </a:p>
                  </a:txBody>
                  <a:tcPr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510">
                <a:tc>
                  <a:txBody>
                    <a:bodyPr/>
                    <a:lstStyle>
                      <a:lvl1pPr marL="381000" indent="-381000"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800100" indent="-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1219200" indent="-304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638300" indent="-266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2095500" indent="-2667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25527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30099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34671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9243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381000" marR="0" lvl="0" indent="-3810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CPI Increases</a:t>
                      </a:r>
                    </a:p>
                  </a:txBody>
                  <a:tcPr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759</a:t>
                      </a:r>
                    </a:p>
                  </a:txBody>
                  <a:tcPr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259,544</a:t>
                      </a:r>
                    </a:p>
                  </a:txBody>
                  <a:tcPr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51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New Fee</a:t>
                      </a:r>
                    </a:p>
                  </a:txBody>
                  <a:tcPr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361,101</a:t>
                      </a:r>
                    </a:p>
                  </a:txBody>
                  <a:tcPr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6456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Total </a:t>
                      </a:r>
                    </a:p>
                  </a:txBody>
                  <a:tcPr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2,347</a:t>
                      </a:r>
                    </a:p>
                  </a:txBody>
                  <a:tcPr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$   646,213</a:t>
                      </a:r>
                    </a:p>
                  </a:txBody>
                  <a:tcPr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Slide Number Placeholder 2"/>
          <p:cNvSpPr txBox="1">
            <a:spLocks/>
          </p:cNvSpPr>
          <p:nvPr/>
        </p:nvSpPr>
        <p:spPr>
          <a:xfrm>
            <a:off x="6980274" y="-76200"/>
            <a:ext cx="21336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smtClean="0">
                <a:solidFill>
                  <a:prstClr val="black"/>
                </a:solidFill>
              </a:rPr>
              <a:t>Slide </a:t>
            </a:r>
            <a:fld id="{E84AD047-A750-4502-A2C1-981712CCB2B3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64039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3683" name="Rectangle 3"/>
          <p:cNvSpPr>
            <a:spLocks noGrp="1" noChangeArrowheads="1"/>
          </p:cNvSpPr>
          <p:nvPr>
            <p:ph idx="1"/>
          </p:nvPr>
        </p:nvSpPr>
        <p:spPr>
          <a:xfrm>
            <a:off x="1295400" y="2438400"/>
            <a:ext cx="6477000" cy="1219200"/>
          </a:xfrm>
        </p:spPr>
        <p:txBody>
          <a:bodyPr>
            <a:normAutofit fontScale="92500" lnSpcReduction="20000"/>
          </a:bodyPr>
          <a:lstStyle/>
          <a:p>
            <a:pPr marL="0" lvl="2" indent="0"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buClr>
                <a:srgbClr val="C00000"/>
              </a:buClr>
              <a:buNone/>
              <a:tabLst>
                <a:tab pos="1543050" algn="l"/>
              </a:tabLst>
              <a:defRPr/>
            </a:pPr>
            <a:endParaRPr lang="en-US" sz="4000" dirty="0">
              <a:solidFill>
                <a:srgbClr val="FFFF00"/>
              </a:solidFill>
              <a:effectLst/>
              <a:ea typeface="+mn-ea"/>
              <a:cs typeface="+mn-cs"/>
            </a:endParaRPr>
          </a:p>
          <a:p>
            <a:pPr marL="0" lvl="2" indent="0" algn="ctr"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buClr>
                <a:srgbClr val="C00000"/>
              </a:buClr>
              <a:buNone/>
              <a:tabLst>
                <a:tab pos="1543050" algn="l"/>
              </a:tabLst>
              <a:defRPr/>
            </a:pPr>
            <a:r>
              <a:rPr lang="en-US" sz="3900" dirty="0" smtClean="0">
                <a:solidFill>
                  <a:srgbClr val="0070C0"/>
                </a:solidFill>
                <a:effectLst/>
                <a:ea typeface="+mn-ea"/>
                <a:cs typeface="+mn-cs"/>
              </a:rPr>
              <a:t>Questions &amp; Comments</a:t>
            </a:r>
            <a:endParaRPr lang="en-US" sz="3900" dirty="0">
              <a:solidFill>
                <a:srgbClr val="0070C0"/>
              </a:solidFill>
              <a:effectLst/>
              <a:ea typeface="+mn-ea"/>
              <a:cs typeface="+mn-cs"/>
            </a:endParaRPr>
          </a:p>
          <a:p>
            <a:pPr lvl="1"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tabLst>
                <a:tab pos="1543050" algn="l"/>
              </a:tabLst>
              <a:defRPr/>
            </a:pPr>
            <a:endParaRPr lang="en-US" dirty="0">
              <a:effectLst/>
            </a:endParaRPr>
          </a:p>
          <a:p>
            <a:pPr marL="0" indent="0"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43050" algn="l"/>
              </a:tabLst>
              <a:defRPr/>
            </a:pP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20475491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613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MarigoldPowerPointTemplate</Template>
  <TotalTime>8421</TotalTime>
  <Words>395</Words>
  <Application>Microsoft Office PowerPoint</Application>
  <PresentationFormat>On-screen Show (4:3)</PresentationFormat>
  <Paragraphs>135</Paragraphs>
  <Slides>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2_Custom Design</vt:lpstr>
      <vt:lpstr>1_Custom Design</vt:lpstr>
      <vt:lpstr>Office Theme</vt:lpstr>
      <vt:lpstr>1_Office Theme</vt:lpstr>
      <vt:lpstr>PowerPoint Presentation</vt:lpstr>
      <vt:lpstr>FY 2019-20 Budget Adoption Calendar</vt:lpstr>
      <vt:lpstr>FY 2019-20 Proposed Budget Summary of Appropriations-All Funds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Department Dashboards</dc:title>
  <dc:creator>Isayan, Adrine</dc:creator>
  <cp:lastModifiedBy>Karamyan, Mari</cp:lastModifiedBy>
  <cp:revision>1089</cp:revision>
  <cp:lastPrinted>2019-05-23T20:38:58Z</cp:lastPrinted>
  <dcterms:created xsi:type="dcterms:W3CDTF">2017-04-25T15:05:36Z</dcterms:created>
  <dcterms:modified xsi:type="dcterms:W3CDTF">2019-08-29T17:43:55Z</dcterms:modified>
</cp:coreProperties>
</file>