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8107" r:id="rId1"/>
    <p:sldMasterId id="2147488121" r:id="rId2"/>
    <p:sldMasterId id="2147488135" r:id="rId3"/>
    <p:sldMasterId id="2147488149" r:id="rId4"/>
  </p:sldMasterIdLst>
  <p:notesMasterIdLst>
    <p:notesMasterId r:id="rId61"/>
  </p:notesMasterIdLst>
  <p:handoutMasterIdLst>
    <p:handoutMasterId r:id="rId62"/>
  </p:handoutMasterIdLst>
  <p:sldIdLst>
    <p:sldId id="1499" r:id="rId5"/>
    <p:sldId id="1213" r:id="rId6"/>
    <p:sldId id="1235" r:id="rId7"/>
    <p:sldId id="1548" r:id="rId8"/>
    <p:sldId id="1549" r:id="rId9"/>
    <p:sldId id="1550" r:id="rId10"/>
    <p:sldId id="1551" r:id="rId11"/>
    <p:sldId id="1552" r:id="rId12"/>
    <p:sldId id="1553" r:id="rId13"/>
    <p:sldId id="1554" r:id="rId14"/>
    <p:sldId id="1547" r:id="rId15"/>
    <p:sldId id="1412" r:id="rId16"/>
    <p:sldId id="1539" r:id="rId17"/>
    <p:sldId id="1538" r:id="rId18"/>
    <p:sldId id="1540" r:id="rId19"/>
    <p:sldId id="1541" r:id="rId20"/>
    <p:sldId id="1423" r:id="rId21"/>
    <p:sldId id="1425" r:id="rId22"/>
    <p:sldId id="1515" r:id="rId23"/>
    <p:sldId id="1543" r:id="rId24"/>
    <p:sldId id="1545" r:id="rId25"/>
    <p:sldId id="1414" r:id="rId26"/>
    <p:sldId id="1546" r:id="rId27"/>
    <p:sldId id="1415" r:id="rId28"/>
    <p:sldId id="1419" r:id="rId29"/>
    <p:sldId id="1507" r:id="rId30"/>
    <p:sldId id="1544" r:id="rId31"/>
    <p:sldId id="1440" r:id="rId32"/>
    <p:sldId id="1555" r:id="rId33"/>
    <p:sldId id="1556" r:id="rId34"/>
    <p:sldId id="1557" r:id="rId35"/>
    <p:sldId id="1558" r:id="rId36"/>
    <p:sldId id="1559" r:id="rId37"/>
    <p:sldId id="1560" r:id="rId38"/>
    <p:sldId id="1561" r:id="rId39"/>
    <p:sldId id="1562" r:id="rId40"/>
    <p:sldId id="1563" r:id="rId41"/>
    <p:sldId id="1564" r:id="rId42"/>
    <p:sldId id="1565" r:id="rId43"/>
    <p:sldId id="1566" r:id="rId44"/>
    <p:sldId id="1567" r:id="rId45"/>
    <p:sldId id="1568" r:id="rId46"/>
    <p:sldId id="1569" r:id="rId47"/>
    <p:sldId id="1570" r:id="rId48"/>
    <p:sldId id="1571" r:id="rId49"/>
    <p:sldId id="1572" r:id="rId50"/>
    <p:sldId id="1573" r:id="rId51"/>
    <p:sldId id="1574" r:id="rId52"/>
    <p:sldId id="1575" r:id="rId53"/>
    <p:sldId id="1576" r:id="rId54"/>
    <p:sldId id="1577" r:id="rId55"/>
    <p:sldId id="1478" r:id="rId56"/>
    <p:sldId id="1578" r:id="rId57"/>
    <p:sldId id="1409" r:id="rId58"/>
    <p:sldId id="1514" r:id="rId59"/>
    <p:sldId id="1579" r:id="rId60"/>
  </p:sldIdLst>
  <p:sldSz cx="9144000" cy="6858000" type="screen4x3"/>
  <p:notesSz cx="7023100" cy="93091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buFont typeface="Wingdings" pitchFamily="2" charset="2"/>
      <a:buChar char="§"/>
      <a:defRPr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buFont typeface="Wingdings" pitchFamily="2" charset="2"/>
      <a:buChar char="§"/>
      <a:defRPr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buFont typeface="Wingdings" pitchFamily="2" charset="2"/>
      <a:buChar char="§"/>
      <a:defRPr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buFont typeface="Wingdings" pitchFamily="2" charset="2"/>
      <a:buChar char="§"/>
      <a:defRPr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buFont typeface="Wingdings" pitchFamily="2" charset="2"/>
      <a:buChar char="§"/>
      <a:defRPr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B48BB142-CACD-4F97-A376-AA9583925F7E}">
          <p14:sldIdLst>
            <p14:sldId id="1499"/>
            <p14:sldId id="1213"/>
            <p14:sldId id="1235"/>
            <p14:sldId id="1548"/>
            <p14:sldId id="1549"/>
            <p14:sldId id="1550"/>
            <p14:sldId id="1551"/>
            <p14:sldId id="1552"/>
            <p14:sldId id="1553"/>
            <p14:sldId id="1554"/>
            <p14:sldId id="1547"/>
            <p14:sldId id="1412"/>
            <p14:sldId id="1539"/>
            <p14:sldId id="1538"/>
            <p14:sldId id="1540"/>
            <p14:sldId id="1541"/>
            <p14:sldId id="1423"/>
            <p14:sldId id="1425"/>
            <p14:sldId id="1515"/>
            <p14:sldId id="1543"/>
            <p14:sldId id="1545"/>
            <p14:sldId id="1414"/>
            <p14:sldId id="1546"/>
            <p14:sldId id="1415"/>
            <p14:sldId id="1419"/>
            <p14:sldId id="1507"/>
            <p14:sldId id="1544"/>
            <p14:sldId id="1440"/>
            <p14:sldId id="1555"/>
            <p14:sldId id="1556"/>
            <p14:sldId id="1557"/>
            <p14:sldId id="1558"/>
            <p14:sldId id="1559"/>
            <p14:sldId id="1560"/>
            <p14:sldId id="1561"/>
            <p14:sldId id="1562"/>
            <p14:sldId id="1563"/>
            <p14:sldId id="1564"/>
            <p14:sldId id="1565"/>
            <p14:sldId id="1566"/>
            <p14:sldId id="1567"/>
            <p14:sldId id="1568"/>
            <p14:sldId id="1569"/>
            <p14:sldId id="1570"/>
            <p14:sldId id="1571"/>
            <p14:sldId id="1572"/>
            <p14:sldId id="1573"/>
            <p14:sldId id="1574"/>
            <p14:sldId id="1575"/>
            <p14:sldId id="1576"/>
            <p14:sldId id="1577"/>
            <p14:sldId id="1478"/>
            <p14:sldId id="1578"/>
            <p14:sldId id="1409"/>
            <p14:sldId id="1514"/>
            <p14:sldId id="157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7FC7"/>
    <a:srgbClr val="21578A"/>
    <a:srgbClr val="0099FF"/>
    <a:srgbClr val="0000FF"/>
    <a:srgbClr val="428DD2"/>
    <a:srgbClr val="7CB0E0"/>
    <a:srgbClr val="FFF3E1"/>
    <a:srgbClr val="FFFF00"/>
    <a:srgbClr val="EAAB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7" autoAdjust="0"/>
    <p:restoredTop sz="99818" autoAdjust="0"/>
  </p:normalViewPr>
  <p:slideViewPr>
    <p:cSldViewPr>
      <p:cViewPr>
        <p:scale>
          <a:sx n="100" d="100"/>
          <a:sy n="100" d="100"/>
        </p:scale>
        <p:origin x="-1752" y="-5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068"/>
    </p:cViewPr>
  </p:sorterViewPr>
  <p:notesViewPr>
    <p:cSldViewPr>
      <p:cViewPr varScale="1">
        <p:scale>
          <a:sx n="87" d="100"/>
          <a:sy n="87" d="100"/>
        </p:scale>
        <p:origin x="-3780" y="-78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1"/>
            <a:ext cx="3043979" cy="465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307" tIns="46654" rIns="93307" bIns="46654" numCol="1" anchor="t" anchorCtr="0" compatLnSpc="1">
            <a:prstTxWarp prst="textNoShape">
              <a:avLst/>
            </a:prstTxWarp>
          </a:bodyPr>
          <a:lstStyle>
            <a:lvl1pPr defTabSz="933167" eaLnBrk="1" hangingPunct="1">
              <a:buFontTx/>
              <a:buNone/>
              <a:defRPr sz="1000">
                <a:solidFill>
                  <a:schemeClr val="tx1"/>
                </a:solidFill>
                <a:effectLst/>
              </a:defRPr>
            </a:lvl1pPr>
          </a:lstStyle>
          <a:p>
            <a:pPr>
              <a:defRPr/>
            </a:pPr>
            <a:r>
              <a:rPr lang="en-US" dirty="0"/>
              <a:t>Budget Study Session </a:t>
            </a:r>
            <a:r>
              <a:rPr lang="en-US" dirty="0" smtClean="0"/>
              <a:t>#3</a:t>
            </a:r>
            <a:endParaRPr lang="en-US" dirty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7534" y="1"/>
            <a:ext cx="3043979" cy="465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307" tIns="46654" rIns="93307" bIns="46654" numCol="1" anchor="t" anchorCtr="0" compatLnSpc="1">
            <a:prstTxWarp prst="textNoShape">
              <a:avLst/>
            </a:prstTxWarp>
          </a:bodyPr>
          <a:lstStyle>
            <a:lvl1pPr algn="r" defTabSz="933167" eaLnBrk="1" hangingPunct="1">
              <a:buFontTx/>
              <a:buNone/>
              <a:defRPr sz="1200">
                <a:solidFill>
                  <a:schemeClr val="tx1"/>
                </a:solidFill>
                <a:effectLst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96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" y="8841739"/>
            <a:ext cx="3043979" cy="465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307" tIns="46654" rIns="93307" bIns="46654" numCol="1" anchor="b" anchorCtr="0" compatLnSpc="1">
            <a:prstTxWarp prst="textNoShape">
              <a:avLst/>
            </a:prstTxWarp>
          </a:bodyPr>
          <a:lstStyle>
            <a:lvl1pPr defTabSz="933167" eaLnBrk="1" hangingPunct="1">
              <a:buFontTx/>
              <a:buNone/>
              <a:defRPr sz="1000">
                <a:solidFill>
                  <a:schemeClr val="tx1"/>
                </a:solidFill>
                <a:effectLst/>
              </a:defRPr>
            </a:lvl1pPr>
          </a:lstStyle>
          <a:p>
            <a:pPr>
              <a:defRPr/>
            </a:pPr>
            <a:r>
              <a:rPr lang="en-US" dirty="0"/>
              <a:t>May </a:t>
            </a:r>
            <a:r>
              <a:rPr lang="en-US" dirty="0" smtClean="0"/>
              <a:t>15, 2018</a:t>
            </a:r>
            <a:endParaRPr lang="en-US" dirty="0"/>
          </a:p>
        </p:txBody>
      </p:sp>
      <p:sp>
        <p:nvSpPr>
          <p:cNvPr id="696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7534" y="8841739"/>
            <a:ext cx="3043979" cy="465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307" tIns="46654" rIns="93307" bIns="46654" numCol="1" anchor="b" anchorCtr="0" compatLnSpc="1">
            <a:prstTxWarp prst="textNoShape">
              <a:avLst/>
            </a:prstTxWarp>
          </a:bodyPr>
          <a:lstStyle>
            <a:lvl1pPr algn="r" defTabSz="933167" eaLnBrk="1" hangingPunct="1">
              <a:buFontTx/>
              <a:buNone/>
              <a:defRPr sz="1200">
                <a:solidFill>
                  <a:schemeClr val="tx1"/>
                </a:solidFill>
                <a:effectLst/>
              </a:defRPr>
            </a:lvl1pPr>
          </a:lstStyle>
          <a:p>
            <a:pPr>
              <a:defRPr/>
            </a:pPr>
            <a:fld id="{67D01DB8-B59C-4F86-88A3-29B4F51BF61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24183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1"/>
            <a:ext cx="3043979" cy="465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>
            <a:lvl1pPr eaLnBrk="1" hangingPunct="1">
              <a:buFontTx/>
              <a:buNone/>
              <a:defRPr sz="1200">
                <a:solidFill>
                  <a:schemeClr val="tx1"/>
                </a:solidFill>
                <a:effectLst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7534" y="1"/>
            <a:ext cx="3043979" cy="465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Tx/>
              <a:buNone/>
              <a:defRPr sz="1200">
                <a:solidFill>
                  <a:schemeClr val="tx1"/>
                </a:solidFill>
                <a:effectLst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710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698500"/>
            <a:ext cx="4654550" cy="34909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822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2946" y="4422461"/>
            <a:ext cx="5617208" cy="4188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822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8841739"/>
            <a:ext cx="3043979" cy="465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eaLnBrk="1" hangingPunct="1">
              <a:buFontTx/>
              <a:buNone/>
              <a:defRPr sz="1200">
                <a:solidFill>
                  <a:schemeClr val="tx1"/>
                </a:solidFill>
                <a:effectLst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822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7534" y="8841739"/>
            <a:ext cx="3043979" cy="465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Tx/>
              <a:buNone/>
              <a:defRPr sz="1200">
                <a:solidFill>
                  <a:schemeClr val="tx1"/>
                </a:solidFill>
                <a:effectLst/>
              </a:defRPr>
            </a:lvl1pPr>
          </a:lstStyle>
          <a:p>
            <a:pPr>
              <a:defRPr/>
            </a:pPr>
            <a:fld id="{13E713C2-4FD9-4497-A588-C05F5803E34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4547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534F35-917D-4471-836C-A9F80502159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02467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203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172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0637" indent="-284860">
              <a:defRPr b="1">
                <a:solidFill>
                  <a:schemeClr val="tx1"/>
                </a:solidFill>
                <a:latin typeface="Arial" charset="0"/>
              </a:defRPr>
            </a:lvl2pPr>
            <a:lvl3pPr marL="1139442" indent="-227888">
              <a:defRPr b="1">
                <a:solidFill>
                  <a:schemeClr val="tx1"/>
                </a:solidFill>
                <a:latin typeface="Arial" charset="0"/>
              </a:defRPr>
            </a:lvl3pPr>
            <a:lvl4pPr marL="1595218" indent="-227888">
              <a:defRPr b="1">
                <a:solidFill>
                  <a:schemeClr val="tx1"/>
                </a:solidFill>
                <a:latin typeface="Arial" charset="0"/>
              </a:defRPr>
            </a:lvl4pPr>
            <a:lvl5pPr marL="2050995" indent="-227888">
              <a:defRPr b="1">
                <a:solidFill>
                  <a:schemeClr val="tx1"/>
                </a:solidFill>
                <a:latin typeface="Arial" charset="0"/>
              </a:defRPr>
            </a:lvl5pPr>
            <a:lvl6pPr marL="2506772" indent="-227888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62548" indent="-227888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18325" indent="-227888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74101" indent="-227888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42C561B2-4310-4856-94FC-069552824BDE}" type="slidenum">
              <a:rPr lang="en-US" b="0" smtClean="0">
                <a:solidFill>
                  <a:prstClr val="black"/>
                </a:solidFill>
              </a:rPr>
              <a:pPr/>
              <a:t>17</a:t>
            </a:fld>
            <a:endParaRPr lang="en-US" b="0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203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172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0637" indent="-284860">
              <a:defRPr b="1">
                <a:solidFill>
                  <a:schemeClr val="tx1"/>
                </a:solidFill>
                <a:latin typeface="Arial" charset="0"/>
              </a:defRPr>
            </a:lvl2pPr>
            <a:lvl3pPr marL="1139442" indent="-227888">
              <a:defRPr b="1">
                <a:solidFill>
                  <a:schemeClr val="tx1"/>
                </a:solidFill>
                <a:latin typeface="Arial" charset="0"/>
              </a:defRPr>
            </a:lvl3pPr>
            <a:lvl4pPr marL="1595218" indent="-227888">
              <a:defRPr b="1">
                <a:solidFill>
                  <a:schemeClr val="tx1"/>
                </a:solidFill>
                <a:latin typeface="Arial" charset="0"/>
              </a:defRPr>
            </a:lvl4pPr>
            <a:lvl5pPr marL="2050995" indent="-227888">
              <a:defRPr b="1">
                <a:solidFill>
                  <a:schemeClr val="tx1"/>
                </a:solidFill>
                <a:latin typeface="Arial" charset="0"/>
              </a:defRPr>
            </a:lvl5pPr>
            <a:lvl6pPr marL="2506772" indent="-227888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62548" indent="-227888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18325" indent="-227888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74101" indent="-227888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42C561B2-4310-4856-94FC-069552824BDE}" type="slidenum">
              <a:rPr lang="en-US" b="0" smtClean="0">
                <a:solidFill>
                  <a:prstClr val="black"/>
                </a:solidFill>
              </a:rPr>
              <a:pPr/>
              <a:t>18</a:t>
            </a:fld>
            <a:endParaRPr lang="en-US" b="0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38100" indent="-283885">
              <a:defRPr>
                <a:solidFill>
                  <a:srgbClr val="FFFF00"/>
                </a:solidFill>
                <a:latin typeface="Arial" charset="0"/>
              </a:defRPr>
            </a:lvl2pPr>
            <a:lvl3pPr marL="1135541" indent="-227108">
              <a:defRPr>
                <a:solidFill>
                  <a:srgbClr val="FFFF00"/>
                </a:solidFill>
                <a:latin typeface="Arial" charset="0"/>
              </a:defRPr>
            </a:lvl3pPr>
            <a:lvl4pPr marL="1589756" indent="-227108">
              <a:defRPr>
                <a:solidFill>
                  <a:srgbClr val="FFFF00"/>
                </a:solidFill>
                <a:latin typeface="Arial" charset="0"/>
              </a:defRPr>
            </a:lvl4pPr>
            <a:lvl5pPr marL="2043972" indent="-227108">
              <a:defRPr>
                <a:solidFill>
                  <a:srgbClr val="FFFF00"/>
                </a:solidFill>
                <a:latin typeface="Arial" charset="0"/>
              </a:defRPr>
            </a:lvl5pPr>
            <a:lvl6pPr marL="2498189" indent="-22710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52406" indent="-22710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06622" indent="-22710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60838" indent="-22710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856C7F95-A505-4BB7-949C-F8F2A1ED36A7}" type="slidenum">
              <a:rPr lang="en-US" altLang="en-US" smtClean="0">
                <a:solidFill>
                  <a:prstClr val="black"/>
                </a:solidFill>
              </a:rPr>
              <a:pPr/>
              <a:t>19</a:t>
            </a:fld>
            <a:endParaRPr lang="en-US" altLang="en-US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38100" indent="-283885">
              <a:defRPr>
                <a:solidFill>
                  <a:srgbClr val="FFFF00"/>
                </a:solidFill>
                <a:latin typeface="Arial" charset="0"/>
              </a:defRPr>
            </a:lvl2pPr>
            <a:lvl3pPr marL="1135541" indent="-227108">
              <a:defRPr>
                <a:solidFill>
                  <a:srgbClr val="FFFF00"/>
                </a:solidFill>
                <a:latin typeface="Arial" charset="0"/>
              </a:defRPr>
            </a:lvl3pPr>
            <a:lvl4pPr marL="1589756" indent="-227108">
              <a:defRPr>
                <a:solidFill>
                  <a:srgbClr val="FFFF00"/>
                </a:solidFill>
                <a:latin typeface="Arial" charset="0"/>
              </a:defRPr>
            </a:lvl4pPr>
            <a:lvl5pPr marL="2043972" indent="-227108">
              <a:defRPr>
                <a:solidFill>
                  <a:srgbClr val="FFFF00"/>
                </a:solidFill>
                <a:latin typeface="Arial" charset="0"/>
              </a:defRPr>
            </a:lvl5pPr>
            <a:lvl6pPr marL="2498189" indent="-22710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52406" indent="-22710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06622" indent="-22710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60838" indent="-22710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856C7F95-A505-4BB7-949C-F8F2A1ED36A7}" type="slidenum">
              <a:rPr lang="en-US" altLang="en-US" smtClean="0">
                <a:solidFill>
                  <a:prstClr val="black"/>
                </a:solidFill>
              </a:rPr>
              <a:pPr/>
              <a:t>20</a:t>
            </a:fld>
            <a:endParaRPr lang="en-US" altLang="en-US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38100" indent="-283885">
              <a:defRPr>
                <a:solidFill>
                  <a:srgbClr val="FFFF00"/>
                </a:solidFill>
                <a:latin typeface="Arial" charset="0"/>
              </a:defRPr>
            </a:lvl2pPr>
            <a:lvl3pPr marL="1135541" indent="-227108">
              <a:defRPr>
                <a:solidFill>
                  <a:srgbClr val="FFFF00"/>
                </a:solidFill>
                <a:latin typeface="Arial" charset="0"/>
              </a:defRPr>
            </a:lvl3pPr>
            <a:lvl4pPr marL="1589756" indent="-227108">
              <a:defRPr>
                <a:solidFill>
                  <a:srgbClr val="FFFF00"/>
                </a:solidFill>
                <a:latin typeface="Arial" charset="0"/>
              </a:defRPr>
            </a:lvl4pPr>
            <a:lvl5pPr marL="2043972" indent="-227108">
              <a:defRPr>
                <a:solidFill>
                  <a:srgbClr val="FFFF00"/>
                </a:solidFill>
                <a:latin typeface="Arial" charset="0"/>
              </a:defRPr>
            </a:lvl5pPr>
            <a:lvl6pPr marL="2498189" indent="-22710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52406" indent="-22710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06622" indent="-22710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60838" indent="-22710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856C7F95-A505-4BB7-949C-F8F2A1ED36A7}" type="slidenum">
              <a:rPr lang="en-US" altLang="en-US" smtClean="0">
                <a:solidFill>
                  <a:prstClr val="black"/>
                </a:solidFill>
              </a:rPr>
              <a:pPr/>
              <a:t>22</a:t>
            </a:fld>
            <a:endParaRPr lang="en-US" altLang="en-US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38100" indent="-283885">
              <a:defRPr>
                <a:solidFill>
                  <a:srgbClr val="FFFF00"/>
                </a:solidFill>
                <a:latin typeface="Arial" charset="0"/>
              </a:defRPr>
            </a:lvl2pPr>
            <a:lvl3pPr marL="1135541" indent="-227108">
              <a:defRPr>
                <a:solidFill>
                  <a:srgbClr val="FFFF00"/>
                </a:solidFill>
                <a:latin typeface="Arial" charset="0"/>
              </a:defRPr>
            </a:lvl3pPr>
            <a:lvl4pPr marL="1589756" indent="-227108">
              <a:defRPr>
                <a:solidFill>
                  <a:srgbClr val="FFFF00"/>
                </a:solidFill>
                <a:latin typeface="Arial" charset="0"/>
              </a:defRPr>
            </a:lvl4pPr>
            <a:lvl5pPr marL="2043972" indent="-227108">
              <a:defRPr>
                <a:solidFill>
                  <a:srgbClr val="FFFF00"/>
                </a:solidFill>
                <a:latin typeface="Arial" charset="0"/>
              </a:defRPr>
            </a:lvl5pPr>
            <a:lvl6pPr marL="2498189" indent="-22710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52406" indent="-22710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06622" indent="-22710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60838" indent="-22710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856C7F95-A505-4BB7-949C-F8F2A1ED36A7}" type="slidenum">
              <a:rPr lang="en-US" altLang="en-US" smtClean="0">
                <a:solidFill>
                  <a:prstClr val="black"/>
                </a:solidFill>
              </a:rPr>
              <a:pPr/>
              <a:t>23</a:t>
            </a:fld>
            <a:endParaRPr lang="en-US" altLang="en-US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38100" indent="-283885">
              <a:defRPr>
                <a:solidFill>
                  <a:srgbClr val="FFFF00"/>
                </a:solidFill>
                <a:latin typeface="Arial" charset="0"/>
              </a:defRPr>
            </a:lvl2pPr>
            <a:lvl3pPr marL="1135541" indent="-227108">
              <a:defRPr>
                <a:solidFill>
                  <a:srgbClr val="FFFF00"/>
                </a:solidFill>
                <a:latin typeface="Arial" charset="0"/>
              </a:defRPr>
            </a:lvl3pPr>
            <a:lvl4pPr marL="1589756" indent="-227108">
              <a:defRPr>
                <a:solidFill>
                  <a:srgbClr val="FFFF00"/>
                </a:solidFill>
                <a:latin typeface="Arial" charset="0"/>
              </a:defRPr>
            </a:lvl4pPr>
            <a:lvl5pPr marL="2043972" indent="-227108">
              <a:defRPr>
                <a:solidFill>
                  <a:srgbClr val="FFFF00"/>
                </a:solidFill>
                <a:latin typeface="Arial" charset="0"/>
              </a:defRPr>
            </a:lvl5pPr>
            <a:lvl6pPr marL="2498189" indent="-22710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52406" indent="-22710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06622" indent="-22710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60838" indent="-22710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4FC5D52F-D4B5-4DED-AB79-7C84DC69D724}" type="slidenum">
              <a:rPr lang="en-US" altLang="en-US" smtClean="0">
                <a:solidFill>
                  <a:prstClr val="black"/>
                </a:solidFill>
              </a:rPr>
              <a:pPr/>
              <a:t>24</a:t>
            </a:fld>
            <a:endParaRPr lang="en-US" altLang="en-US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38100" indent="-283885">
              <a:defRPr>
                <a:solidFill>
                  <a:srgbClr val="FFFF00"/>
                </a:solidFill>
                <a:latin typeface="Arial" charset="0"/>
              </a:defRPr>
            </a:lvl2pPr>
            <a:lvl3pPr marL="1135541" indent="-227108">
              <a:defRPr>
                <a:solidFill>
                  <a:srgbClr val="FFFF00"/>
                </a:solidFill>
                <a:latin typeface="Arial" charset="0"/>
              </a:defRPr>
            </a:lvl3pPr>
            <a:lvl4pPr marL="1589756" indent="-227108">
              <a:defRPr>
                <a:solidFill>
                  <a:srgbClr val="FFFF00"/>
                </a:solidFill>
                <a:latin typeface="Arial" charset="0"/>
              </a:defRPr>
            </a:lvl4pPr>
            <a:lvl5pPr marL="2043972" indent="-227108">
              <a:defRPr>
                <a:solidFill>
                  <a:srgbClr val="FFFF00"/>
                </a:solidFill>
                <a:latin typeface="Arial" charset="0"/>
              </a:defRPr>
            </a:lvl5pPr>
            <a:lvl6pPr marL="2498189" indent="-22710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52406" indent="-22710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06622" indent="-22710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60838" indent="-22710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8C2C3F5C-A527-4572-84DD-535AC613E0D1}" type="slidenum">
              <a:rPr lang="en-US" altLang="en-US" smtClean="0">
                <a:solidFill>
                  <a:prstClr val="black"/>
                </a:solidFill>
              </a:rPr>
              <a:pPr/>
              <a:t>25</a:t>
            </a:fld>
            <a:endParaRPr lang="en-US" altLang="en-US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38100" indent="-283885">
              <a:defRPr>
                <a:solidFill>
                  <a:srgbClr val="FFFF00"/>
                </a:solidFill>
                <a:latin typeface="Arial" charset="0"/>
              </a:defRPr>
            </a:lvl2pPr>
            <a:lvl3pPr marL="1135541" indent="-227108">
              <a:defRPr>
                <a:solidFill>
                  <a:srgbClr val="FFFF00"/>
                </a:solidFill>
                <a:latin typeface="Arial" charset="0"/>
              </a:defRPr>
            </a:lvl3pPr>
            <a:lvl4pPr marL="1589756" indent="-227108">
              <a:defRPr>
                <a:solidFill>
                  <a:srgbClr val="FFFF00"/>
                </a:solidFill>
                <a:latin typeface="Arial" charset="0"/>
              </a:defRPr>
            </a:lvl4pPr>
            <a:lvl5pPr marL="2043972" indent="-227108">
              <a:defRPr>
                <a:solidFill>
                  <a:srgbClr val="FFFF00"/>
                </a:solidFill>
                <a:latin typeface="Arial" charset="0"/>
              </a:defRPr>
            </a:lvl5pPr>
            <a:lvl6pPr marL="2498189" indent="-22710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52406" indent="-22710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06622" indent="-22710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60838" indent="-22710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8C2C3F5C-A527-4572-84DD-535AC613E0D1}" type="slidenum">
              <a:rPr lang="en-US" altLang="en-US" smtClean="0">
                <a:solidFill>
                  <a:prstClr val="black"/>
                </a:solidFill>
              </a:rPr>
              <a:pPr/>
              <a:t>26</a:t>
            </a:fld>
            <a:endParaRPr lang="en-US" altLang="en-US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38100" indent="-283885">
              <a:defRPr>
                <a:solidFill>
                  <a:srgbClr val="FFFF00"/>
                </a:solidFill>
                <a:latin typeface="Arial" charset="0"/>
              </a:defRPr>
            </a:lvl2pPr>
            <a:lvl3pPr marL="1135541" indent="-227108">
              <a:defRPr>
                <a:solidFill>
                  <a:srgbClr val="FFFF00"/>
                </a:solidFill>
                <a:latin typeface="Arial" charset="0"/>
              </a:defRPr>
            </a:lvl3pPr>
            <a:lvl4pPr marL="1589756" indent="-227108">
              <a:defRPr>
                <a:solidFill>
                  <a:srgbClr val="FFFF00"/>
                </a:solidFill>
                <a:latin typeface="Arial" charset="0"/>
              </a:defRPr>
            </a:lvl4pPr>
            <a:lvl5pPr marL="2043972" indent="-227108">
              <a:defRPr>
                <a:solidFill>
                  <a:srgbClr val="FFFF00"/>
                </a:solidFill>
                <a:latin typeface="Arial" charset="0"/>
              </a:defRPr>
            </a:lvl5pPr>
            <a:lvl6pPr marL="2498189" indent="-22710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52406" indent="-22710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06622" indent="-22710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60838" indent="-22710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8C2C3F5C-A527-4572-84DD-535AC613E0D1}" type="slidenum">
              <a:rPr lang="en-US" altLang="en-US" smtClean="0">
                <a:solidFill>
                  <a:prstClr val="black"/>
                </a:solidFill>
              </a:rPr>
              <a:pPr/>
              <a:t>27</a:t>
            </a:fld>
            <a:endParaRPr lang="en-US" altLang="en-US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3988" indent="-286150">
              <a:defRPr>
                <a:solidFill>
                  <a:srgbClr val="FFFF00"/>
                </a:solidFill>
                <a:latin typeface="Arial" charset="0"/>
              </a:defRPr>
            </a:lvl2pPr>
            <a:lvl3pPr marL="1144598" indent="-228919">
              <a:defRPr>
                <a:solidFill>
                  <a:srgbClr val="FFFF00"/>
                </a:solidFill>
                <a:latin typeface="Arial" charset="0"/>
              </a:defRPr>
            </a:lvl3pPr>
            <a:lvl4pPr marL="1602438" indent="-228919">
              <a:defRPr>
                <a:solidFill>
                  <a:srgbClr val="FFFF00"/>
                </a:solidFill>
                <a:latin typeface="Arial" charset="0"/>
              </a:defRPr>
            </a:lvl4pPr>
            <a:lvl5pPr marL="2060277" indent="-228919">
              <a:defRPr>
                <a:solidFill>
                  <a:srgbClr val="FFFF00"/>
                </a:solidFill>
                <a:latin typeface="Arial" charset="0"/>
              </a:defRPr>
            </a:lvl5pPr>
            <a:lvl6pPr marL="2518117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595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33796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91635" indent="-228919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fld id="{BF3056C6-8F1C-47A2-B08D-6314DC4F1376}" type="slidenum">
              <a:rPr lang="en-US" altLang="en-US" smtClean="0">
                <a:solidFill>
                  <a:srgbClr val="000000"/>
                </a:solidFill>
              </a:rPr>
              <a:pPr/>
              <a:t>2</a:t>
            </a:fld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73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8500"/>
            <a:ext cx="4652962" cy="3489325"/>
          </a:xfrm>
          <a:ln/>
        </p:spPr>
      </p:sp>
      <p:sp>
        <p:nvSpPr>
          <p:cNvPr id="1730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734" y="4422460"/>
            <a:ext cx="5149637" cy="4188778"/>
          </a:xfrm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125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1812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0637" indent="-284860">
              <a:defRPr b="1">
                <a:solidFill>
                  <a:schemeClr val="tx1"/>
                </a:solidFill>
                <a:latin typeface="Arial" charset="0"/>
              </a:defRPr>
            </a:lvl2pPr>
            <a:lvl3pPr marL="1139442" indent="-227888">
              <a:defRPr b="1">
                <a:solidFill>
                  <a:schemeClr val="tx1"/>
                </a:solidFill>
                <a:latin typeface="Arial" charset="0"/>
              </a:defRPr>
            </a:lvl3pPr>
            <a:lvl4pPr marL="1595218" indent="-227888">
              <a:defRPr b="1">
                <a:solidFill>
                  <a:schemeClr val="tx1"/>
                </a:solidFill>
                <a:latin typeface="Arial" charset="0"/>
              </a:defRPr>
            </a:lvl4pPr>
            <a:lvl5pPr marL="2050995" indent="-227888">
              <a:defRPr b="1">
                <a:solidFill>
                  <a:schemeClr val="tx1"/>
                </a:solidFill>
                <a:latin typeface="Arial" charset="0"/>
              </a:defRPr>
            </a:lvl5pPr>
            <a:lvl6pPr marL="2506772" indent="-227888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62548" indent="-227888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18325" indent="-227888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74101" indent="-227888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5B82D771-6B65-4346-ABC9-B5E267986A07}" type="slidenum">
              <a:rPr lang="en-US" b="0" smtClean="0">
                <a:solidFill>
                  <a:prstClr val="black"/>
                </a:solidFill>
              </a:rPr>
              <a:pPr/>
              <a:t>28</a:t>
            </a:fld>
            <a:endParaRPr lang="en-US" b="0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944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1894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3988" indent="-286150">
              <a:defRPr b="1">
                <a:solidFill>
                  <a:schemeClr val="tx1"/>
                </a:solidFill>
                <a:latin typeface="Arial" charset="0"/>
              </a:defRPr>
            </a:lvl2pPr>
            <a:lvl3pPr marL="1144598" indent="-228919">
              <a:defRPr b="1">
                <a:solidFill>
                  <a:schemeClr val="tx1"/>
                </a:solidFill>
                <a:latin typeface="Arial" charset="0"/>
              </a:defRPr>
            </a:lvl3pPr>
            <a:lvl4pPr marL="1602438" indent="-228919">
              <a:defRPr b="1">
                <a:solidFill>
                  <a:schemeClr val="tx1"/>
                </a:solidFill>
                <a:latin typeface="Arial" charset="0"/>
              </a:defRPr>
            </a:lvl4pPr>
            <a:lvl5pPr marL="2060277" indent="-228919">
              <a:defRPr b="1">
                <a:solidFill>
                  <a:schemeClr val="tx1"/>
                </a:solidFill>
                <a:latin typeface="Arial" charset="0"/>
              </a:defRPr>
            </a:lvl5pPr>
            <a:lvl6pPr marL="2518117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5956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33796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91635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41C275EC-D4A8-4118-A583-8A450CF5D231}" type="slidenum">
              <a:rPr lang="en-US" b="0" smtClean="0">
                <a:solidFill>
                  <a:prstClr val="black"/>
                </a:solidFill>
              </a:rPr>
              <a:pPr/>
              <a:t>29</a:t>
            </a:fld>
            <a:endParaRPr lang="en-US" b="0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45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17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89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61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33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305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77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6915997-C961-4FAB-84E0-540C3BA369D9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 eaLnBrk="1" hangingPunct="1">
                <a:spcBef>
                  <a:spcPct val="0"/>
                </a:spcBef>
              </a:pPr>
              <a:t>30</a:t>
            </a:fld>
            <a:endParaRPr lang="en-US" altLang="en-US" dirty="0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45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17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89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61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33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305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77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D18D1C9-C5D1-406E-923E-2A1D0424A657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 eaLnBrk="1" hangingPunct="1">
                <a:spcBef>
                  <a:spcPct val="0"/>
                </a:spcBef>
              </a:pPr>
              <a:t>31</a:t>
            </a:fld>
            <a:endParaRPr lang="en-US" altLang="en-US" dirty="0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17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89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61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33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305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77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C58F004-F259-42DA-9DF3-EE9AAEBDAC2F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 eaLnBrk="1" hangingPunct="1">
                <a:spcBef>
                  <a:spcPct val="0"/>
                </a:spcBef>
              </a:pPr>
              <a:t>33</a:t>
            </a:fld>
            <a:endParaRPr lang="en-US" altLang="en-US" dirty="0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36868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45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17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89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61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33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305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77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5C25436-9EBC-4DA4-8DDE-E66CE9A67C58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 eaLnBrk="1" hangingPunct="1">
                <a:spcBef>
                  <a:spcPct val="0"/>
                </a:spcBef>
              </a:pPr>
              <a:t>34</a:t>
            </a:fld>
            <a:endParaRPr lang="en-US" altLang="en-US" dirty="0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45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17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89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61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33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305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77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3BCE00B-2B54-4C80-BADC-0CA887434F9E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 eaLnBrk="1" hangingPunct="1">
                <a:spcBef>
                  <a:spcPct val="0"/>
                </a:spcBef>
              </a:pPr>
              <a:t>35</a:t>
            </a:fld>
            <a:endParaRPr lang="en-US" altLang="en-US" dirty="0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45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17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89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61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33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305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77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D2C684E-7C15-4B34-A0FA-FEBA00FE419B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 eaLnBrk="1" hangingPunct="1">
                <a:spcBef>
                  <a:spcPct val="0"/>
                </a:spcBef>
              </a:pPr>
              <a:t>36</a:t>
            </a:fld>
            <a:endParaRPr lang="en-US" altLang="en-US" dirty="0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45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17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89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61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33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305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77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80A54CB-ABC4-4FC1-9596-4C2BCAB2F8BD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 eaLnBrk="1" hangingPunct="1">
                <a:spcBef>
                  <a:spcPct val="0"/>
                </a:spcBef>
              </a:pPr>
              <a:t>37</a:t>
            </a:fld>
            <a:endParaRPr lang="en-US" altLang="en-US" dirty="0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45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17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89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61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33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305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77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B9694B5-AF82-44C5-9F2D-91CCC549D9E4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 eaLnBrk="1" hangingPunct="1">
                <a:spcBef>
                  <a:spcPct val="0"/>
                </a:spcBef>
              </a:pPr>
              <a:t>38</a:t>
            </a:fld>
            <a:endParaRPr lang="en-US" altLang="en-US" dirty="0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3988" indent="-286150">
              <a:defRPr b="1">
                <a:solidFill>
                  <a:schemeClr val="tx1"/>
                </a:solidFill>
                <a:latin typeface="Arial" charset="0"/>
              </a:defRPr>
            </a:lvl2pPr>
            <a:lvl3pPr marL="1144598" indent="-228919">
              <a:defRPr b="1">
                <a:solidFill>
                  <a:schemeClr val="tx1"/>
                </a:solidFill>
                <a:latin typeface="Arial" charset="0"/>
              </a:defRPr>
            </a:lvl3pPr>
            <a:lvl4pPr marL="1602438" indent="-228919">
              <a:defRPr b="1">
                <a:solidFill>
                  <a:schemeClr val="tx1"/>
                </a:solidFill>
                <a:latin typeface="Arial" charset="0"/>
              </a:defRPr>
            </a:lvl4pPr>
            <a:lvl5pPr marL="2060277" indent="-228919">
              <a:defRPr b="1">
                <a:solidFill>
                  <a:schemeClr val="tx1"/>
                </a:solidFill>
                <a:latin typeface="Arial" charset="0"/>
              </a:defRPr>
            </a:lvl5pPr>
            <a:lvl6pPr marL="2518117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5956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33796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91635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7C2084A8-4A64-403D-8C75-B07E1CFF0F8B}" type="slidenum">
              <a:rPr lang="en-US" altLang="en-US" b="0" smtClean="0">
                <a:solidFill>
                  <a:srgbClr val="000000"/>
                </a:solidFill>
              </a:rPr>
              <a:pPr/>
              <a:t>3</a:t>
            </a:fld>
            <a:endParaRPr lang="en-US" altLang="en-US" b="0" dirty="0" smtClean="0">
              <a:solidFill>
                <a:srgbClr val="000000"/>
              </a:solidFill>
            </a:endParaRPr>
          </a:p>
        </p:txBody>
      </p:sp>
      <p:sp>
        <p:nvSpPr>
          <p:cNvPr id="158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698500"/>
            <a:ext cx="4652963" cy="3489325"/>
          </a:xfrm>
          <a:ln/>
        </p:spPr>
      </p:sp>
      <p:sp>
        <p:nvSpPr>
          <p:cNvPr id="158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4" y="4422462"/>
            <a:ext cx="5150273" cy="4188778"/>
          </a:xfrm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45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17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89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61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33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305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77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5E2B3AA-CA54-4F23-B5D6-2C4007BD1A94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 eaLnBrk="1" hangingPunct="1">
                <a:spcBef>
                  <a:spcPct val="0"/>
                </a:spcBef>
              </a:pPr>
              <a:t>39</a:t>
            </a:fld>
            <a:endParaRPr lang="en-US" altLang="en-US" dirty="0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45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17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89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61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33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305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77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9A20477-AE2E-4564-90ED-1887A36D512B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 eaLnBrk="1" hangingPunct="1">
                <a:spcBef>
                  <a:spcPct val="0"/>
                </a:spcBef>
              </a:pPr>
              <a:t>40</a:t>
            </a:fld>
            <a:endParaRPr lang="en-US" altLang="en-US" dirty="0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45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17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89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61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33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305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77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375DD05-D5FE-457E-AB24-9DDA5DFF82B9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 eaLnBrk="1" hangingPunct="1">
                <a:spcBef>
                  <a:spcPct val="0"/>
                </a:spcBef>
              </a:pPr>
              <a:t>41</a:t>
            </a:fld>
            <a:endParaRPr lang="en-US" altLang="en-US" dirty="0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45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17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89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61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33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305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77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CFA955F-D27B-425B-98F3-8A4A09E8F560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 eaLnBrk="1" hangingPunct="1">
                <a:spcBef>
                  <a:spcPct val="0"/>
                </a:spcBef>
              </a:pPr>
              <a:t>42</a:t>
            </a:fld>
            <a:endParaRPr lang="en-US" altLang="en-US" dirty="0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45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17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89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61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33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305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77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C80FC03-C292-4618-9E47-EF0B608981A5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 eaLnBrk="1" hangingPunct="1">
                <a:spcBef>
                  <a:spcPct val="0"/>
                </a:spcBef>
              </a:pPr>
              <a:t>43</a:t>
            </a:fld>
            <a:endParaRPr lang="en-US" altLang="en-US" dirty="0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45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17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89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61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33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305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77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0753F1D-31A2-4AEE-9BCE-37AAB83AF13F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 eaLnBrk="1" hangingPunct="1">
                <a:spcBef>
                  <a:spcPct val="0"/>
                </a:spcBef>
              </a:pPr>
              <a:t>45</a:t>
            </a:fld>
            <a:endParaRPr lang="en-US" altLang="en-US" dirty="0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45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17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89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61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33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305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77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AC60CD3-B88C-4E1F-AF27-B6B2E14EFE94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 eaLnBrk="1" hangingPunct="1">
                <a:spcBef>
                  <a:spcPct val="0"/>
                </a:spcBef>
              </a:pPr>
              <a:t>46</a:t>
            </a:fld>
            <a:endParaRPr lang="en-US" altLang="en-US" dirty="0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45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17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89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61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33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305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77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0B2FE27-2428-4C3D-83C7-C41CD907688B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 eaLnBrk="1" hangingPunct="1">
                <a:spcBef>
                  <a:spcPct val="0"/>
                </a:spcBef>
              </a:pPr>
              <a:t>47</a:t>
            </a:fld>
            <a:endParaRPr lang="en-US" altLang="en-US" dirty="0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45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17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89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61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33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305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77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C10BE5D-DDCF-4BD7-8C53-2FA0069CE6CD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 eaLnBrk="1" hangingPunct="1">
                <a:spcBef>
                  <a:spcPct val="0"/>
                </a:spcBef>
              </a:pPr>
              <a:t>48</a:t>
            </a:fld>
            <a:endParaRPr lang="en-US" altLang="en-US" dirty="0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51204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45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17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89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61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33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305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77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06D8892-C061-438F-AB60-EDB974141FFB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 eaLnBrk="1" hangingPunct="1">
                <a:spcBef>
                  <a:spcPct val="0"/>
                </a:spcBef>
              </a:pPr>
              <a:t>49</a:t>
            </a:fld>
            <a:endParaRPr lang="en-US" altLang="en-US" dirty="0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3988" indent="-286150">
              <a:defRPr b="1">
                <a:solidFill>
                  <a:schemeClr val="tx1"/>
                </a:solidFill>
                <a:latin typeface="Arial" charset="0"/>
              </a:defRPr>
            </a:lvl2pPr>
            <a:lvl3pPr marL="1144598" indent="-228919">
              <a:defRPr b="1">
                <a:solidFill>
                  <a:schemeClr val="tx1"/>
                </a:solidFill>
                <a:latin typeface="Arial" charset="0"/>
              </a:defRPr>
            </a:lvl3pPr>
            <a:lvl4pPr marL="1602438" indent="-228919">
              <a:defRPr b="1">
                <a:solidFill>
                  <a:schemeClr val="tx1"/>
                </a:solidFill>
                <a:latin typeface="Arial" charset="0"/>
              </a:defRPr>
            </a:lvl4pPr>
            <a:lvl5pPr marL="2060277" indent="-228919">
              <a:defRPr b="1">
                <a:solidFill>
                  <a:schemeClr val="tx1"/>
                </a:solidFill>
                <a:latin typeface="Arial" charset="0"/>
              </a:defRPr>
            </a:lvl5pPr>
            <a:lvl6pPr marL="2518117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5956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33796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91635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7C2084A8-4A64-403D-8C75-B07E1CFF0F8B}" type="slidenum">
              <a:rPr lang="en-US" altLang="en-US" b="0" smtClean="0">
                <a:solidFill>
                  <a:srgbClr val="000000"/>
                </a:solidFill>
              </a:rPr>
              <a:pPr/>
              <a:t>11</a:t>
            </a:fld>
            <a:endParaRPr lang="en-US" altLang="en-US" b="0" dirty="0" smtClean="0">
              <a:solidFill>
                <a:srgbClr val="000000"/>
              </a:solidFill>
            </a:endParaRPr>
          </a:p>
        </p:txBody>
      </p:sp>
      <p:sp>
        <p:nvSpPr>
          <p:cNvPr id="158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698500"/>
            <a:ext cx="4652963" cy="3489325"/>
          </a:xfrm>
          <a:ln/>
        </p:spPr>
      </p:sp>
      <p:sp>
        <p:nvSpPr>
          <p:cNvPr id="158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4" y="4422462"/>
            <a:ext cx="5150273" cy="4188778"/>
          </a:xfrm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371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2437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4023" indent="-286163">
              <a:defRPr b="1">
                <a:solidFill>
                  <a:schemeClr val="tx1"/>
                </a:solidFill>
                <a:latin typeface="Arial" charset="0"/>
              </a:defRPr>
            </a:lvl2pPr>
            <a:lvl3pPr marL="1144651" indent="-228930">
              <a:defRPr b="1">
                <a:solidFill>
                  <a:schemeClr val="tx1"/>
                </a:solidFill>
                <a:latin typeface="Arial" charset="0"/>
              </a:defRPr>
            </a:lvl3pPr>
            <a:lvl4pPr marL="1602511" indent="-228930">
              <a:defRPr b="1">
                <a:solidFill>
                  <a:schemeClr val="tx1"/>
                </a:solidFill>
                <a:latin typeface="Arial" charset="0"/>
              </a:defRPr>
            </a:lvl4pPr>
            <a:lvl5pPr marL="2060373" indent="-228930">
              <a:defRPr b="1">
                <a:solidFill>
                  <a:schemeClr val="tx1"/>
                </a:solidFill>
                <a:latin typeface="Arial" charset="0"/>
              </a:defRPr>
            </a:lvl5pPr>
            <a:lvl6pPr marL="2518233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6092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3395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9181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FF39D126-0CDF-46FF-AEEF-47A89C2581B7}" type="slidenum">
              <a:rPr lang="en-US" b="0" smtClean="0">
                <a:solidFill>
                  <a:prstClr val="black"/>
                </a:solidFill>
              </a:rPr>
              <a:pPr/>
              <a:t>52</a:t>
            </a:fld>
            <a:endParaRPr lang="en-US" b="0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371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2437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4023" indent="-286163">
              <a:defRPr b="1">
                <a:solidFill>
                  <a:schemeClr val="tx1"/>
                </a:solidFill>
                <a:latin typeface="Arial" charset="0"/>
              </a:defRPr>
            </a:lvl2pPr>
            <a:lvl3pPr marL="1144651" indent="-228930">
              <a:defRPr b="1">
                <a:solidFill>
                  <a:schemeClr val="tx1"/>
                </a:solidFill>
                <a:latin typeface="Arial" charset="0"/>
              </a:defRPr>
            </a:lvl3pPr>
            <a:lvl4pPr marL="1602511" indent="-228930">
              <a:defRPr b="1">
                <a:solidFill>
                  <a:schemeClr val="tx1"/>
                </a:solidFill>
                <a:latin typeface="Arial" charset="0"/>
              </a:defRPr>
            </a:lvl4pPr>
            <a:lvl5pPr marL="2060373" indent="-228930">
              <a:defRPr b="1">
                <a:solidFill>
                  <a:schemeClr val="tx1"/>
                </a:solidFill>
                <a:latin typeface="Arial" charset="0"/>
              </a:defRPr>
            </a:lvl5pPr>
            <a:lvl6pPr marL="2518233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6092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3395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9181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FF39D126-0CDF-46FF-AEEF-47A89C2581B7}" type="slidenum">
              <a:rPr lang="en-US" b="0" smtClean="0">
                <a:solidFill>
                  <a:prstClr val="black"/>
                </a:solidFill>
              </a:rPr>
              <a:pPr/>
              <a:t>53</a:t>
            </a:fld>
            <a:endParaRPr lang="en-US" b="0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094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2109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4023" indent="-286163">
              <a:defRPr b="1">
                <a:solidFill>
                  <a:schemeClr val="tx1"/>
                </a:solidFill>
                <a:latin typeface="Arial" charset="0"/>
              </a:defRPr>
            </a:lvl2pPr>
            <a:lvl3pPr marL="1144651" indent="-228930">
              <a:defRPr b="1">
                <a:solidFill>
                  <a:schemeClr val="tx1"/>
                </a:solidFill>
                <a:latin typeface="Arial" charset="0"/>
              </a:defRPr>
            </a:lvl3pPr>
            <a:lvl4pPr marL="1602511" indent="-228930">
              <a:defRPr b="1">
                <a:solidFill>
                  <a:schemeClr val="tx1"/>
                </a:solidFill>
                <a:latin typeface="Arial" charset="0"/>
              </a:defRPr>
            </a:lvl4pPr>
            <a:lvl5pPr marL="2060373" indent="-228930">
              <a:defRPr b="1">
                <a:solidFill>
                  <a:schemeClr val="tx1"/>
                </a:solidFill>
                <a:latin typeface="Arial" charset="0"/>
              </a:defRPr>
            </a:lvl5pPr>
            <a:lvl6pPr marL="2518233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6092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3395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9181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41898C24-C074-4770-A92F-6F24323CB739}" type="slidenum">
              <a:rPr lang="en-US" b="0" smtClean="0">
                <a:solidFill>
                  <a:prstClr val="black"/>
                </a:solidFill>
              </a:rPr>
              <a:pPr/>
              <a:t>54</a:t>
            </a:fld>
            <a:endParaRPr lang="en-US" b="0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4857FC-DDA3-4CE2-9900-CC67FFB73348}" type="slidenum">
              <a:rPr lang="en-US" smtClean="0"/>
              <a:pPr>
                <a:defRPr/>
              </a:pPr>
              <a:t>55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3,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547644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371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2437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4023" indent="-286163">
              <a:defRPr b="1">
                <a:solidFill>
                  <a:schemeClr val="tx1"/>
                </a:solidFill>
                <a:latin typeface="Arial" charset="0"/>
              </a:defRPr>
            </a:lvl2pPr>
            <a:lvl3pPr marL="1144651" indent="-228930">
              <a:defRPr b="1">
                <a:solidFill>
                  <a:schemeClr val="tx1"/>
                </a:solidFill>
                <a:latin typeface="Arial" charset="0"/>
              </a:defRPr>
            </a:lvl3pPr>
            <a:lvl4pPr marL="1602511" indent="-228930">
              <a:defRPr b="1">
                <a:solidFill>
                  <a:schemeClr val="tx1"/>
                </a:solidFill>
                <a:latin typeface="Arial" charset="0"/>
              </a:defRPr>
            </a:lvl4pPr>
            <a:lvl5pPr marL="2060373" indent="-228930">
              <a:defRPr b="1">
                <a:solidFill>
                  <a:schemeClr val="tx1"/>
                </a:solidFill>
                <a:latin typeface="Arial" charset="0"/>
              </a:defRPr>
            </a:lvl5pPr>
            <a:lvl6pPr marL="2518233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6092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3395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91814" indent="-22893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FF39D126-0CDF-46FF-AEEF-47A89C2581B7}" type="slidenum">
              <a:rPr lang="en-US" b="0" smtClean="0">
                <a:solidFill>
                  <a:prstClr val="black"/>
                </a:solidFill>
              </a:rPr>
              <a:pPr/>
              <a:t>56</a:t>
            </a:fld>
            <a:endParaRPr lang="en-US" b="0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486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164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3988" indent="-286150">
              <a:defRPr b="1">
                <a:solidFill>
                  <a:schemeClr val="tx1"/>
                </a:solidFill>
                <a:latin typeface="Arial" charset="0"/>
              </a:defRPr>
            </a:lvl2pPr>
            <a:lvl3pPr marL="1144598" indent="-228919">
              <a:defRPr b="1">
                <a:solidFill>
                  <a:schemeClr val="tx1"/>
                </a:solidFill>
                <a:latin typeface="Arial" charset="0"/>
              </a:defRPr>
            </a:lvl3pPr>
            <a:lvl4pPr marL="1602438" indent="-228919">
              <a:defRPr b="1">
                <a:solidFill>
                  <a:schemeClr val="tx1"/>
                </a:solidFill>
                <a:latin typeface="Arial" charset="0"/>
              </a:defRPr>
            </a:lvl4pPr>
            <a:lvl5pPr marL="2060277" indent="-228919">
              <a:defRPr b="1">
                <a:solidFill>
                  <a:schemeClr val="tx1"/>
                </a:solidFill>
                <a:latin typeface="Arial" charset="0"/>
              </a:defRPr>
            </a:lvl5pPr>
            <a:lvl6pPr marL="2518117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5956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33796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91635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9D899B8E-70C3-47DE-BA2E-D21D8C02A319}" type="slidenum">
              <a:rPr lang="en-US" b="0" smtClean="0">
                <a:solidFill>
                  <a:prstClr val="black"/>
                </a:solidFill>
              </a:rPr>
              <a:pPr/>
              <a:t>12</a:t>
            </a:fld>
            <a:endParaRPr lang="en-US" b="0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486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164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3988" indent="-286150">
              <a:defRPr b="1">
                <a:solidFill>
                  <a:schemeClr val="tx1"/>
                </a:solidFill>
                <a:latin typeface="Arial" charset="0"/>
              </a:defRPr>
            </a:lvl2pPr>
            <a:lvl3pPr marL="1144598" indent="-228919">
              <a:defRPr b="1">
                <a:solidFill>
                  <a:schemeClr val="tx1"/>
                </a:solidFill>
                <a:latin typeface="Arial" charset="0"/>
              </a:defRPr>
            </a:lvl3pPr>
            <a:lvl4pPr marL="1602438" indent="-228919">
              <a:defRPr b="1">
                <a:solidFill>
                  <a:schemeClr val="tx1"/>
                </a:solidFill>
                <a:latin typeface="Arial" charset="0"/>
              </a:defRPr>
            </a:lvl4pPr>
            <a:lvl5pPr marL="2060277" indent="-228919">
              <a:defRPr b="1">
                <a:solidFill>
                  <a:schemeClr val="tx1"/>
                </a:solidFill>
                <a:latin typeface="Arial" charset="0"/>
              </a:defRPr>
            </a:lvl5pPr>
            <a:lvl6pPr marL="2518117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5956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33796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91635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9D899B8E-70C3-47DE-BA2E-D21D8C02A319}" type="slidenum">
              <a:rPr lang="en-US" b="0" smtClean="0">
                <a:solidFill>
                  <a:prstClr val="black"/>
                </a:solidFill>
              </a:rPr>
              <a:pPr/>
              <a:t>13</a:t>
            </a:fld>
            <a:endParaRPr lang="en-US" b="0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486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164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3988" indent="-286150">
              <a:defRPr b="1">
                <a:solidFill>
                  <a:schemeClr val="tx1"/>
                </a:solidFill>
                <a:latin typeface="Arial" charset="0"/>
              </a:defRPr>
            </a:lvl2pPr>
            <a:lvl3pPr marL="1144598" indent="-228919">
              <a:defRPr b="1">
                <a:solidFill>
                  <a:schemeClr val="tx1"/>
                </a:solidFill>
                <a:latin typeface="Arial" charset="0"/>
              </a:defRPr>
            </a:lvl3pPr>
            <a:lvl4pPr marL="1602438" indent="-228919">
              <a:defRPr b="1">
                <a:solidFill>
                  <a:schemeClr val="tx1"/>
                </a:solidFill>
                <a:latin typeface="Arial" charset="0"/>
              </a:defRPr>
            </a:lvl4pPr>
            <a:lvl5pPr marL="2060277" indent="-228919">
              <a:defRPr b="1">
                <a:solidFill>
                  <a:schemeClr val="tx1"/>
                </a:solidFill>
                <a:latin typeface="Arial" charset="0"/>
              </a:defRPr>
            </a:lvl5pPr>
            <a:lvl6pPr marL="2518117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5956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33796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91635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9D899B8E-70C3-47DE-BA2E-D21D8C02A319}" type="slidenum">
              <a:rPr lang="en-US" b="0" smtClean="0">
                <a:solidFill>
                  <a:prstClr val="black"/>
                </a:solidFill>
              </a:rPr>
              <a:pPr/>
              <a:t>14</a:t>
            </a:fld>
            <a:endParaRPr lang="en-US" b="0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486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164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3988" indent="-286150">
              <a:defRPr b="1">
                <a:solidFill>
                  <a:schemeClr val="tx1"/>
                </a:solidFill>
                <a:latin typeface="Arial" charset="0"/>
              </a:defRPr>
            </a:lvl2pPr>
            <a:lvl3pPr marL="1144598" indent="-228919">
              <a:defRPr b="1">
                <a:solidFill>
                  <a:schemeClr val="tx1"/>
                </a:solidFill>
                <a:latin typeface="Arial" charset="0"/>
              </a:defRPr>
            </a:lvl3pPr>
            <a:lvl4pPr marL="1602438" indent="-228919">
              <a:defRPr b="1">
                <a:solidFill>
                  <a:schemeClr val="tx1"/>
                </a:solidFill>
                <a:latin typeface="Arial" charset="0"/>
              </a:defRPr>
            </a:lvl4pPr>
            <a:lvl5pPr marL="2060277" indent="-228919">
              <a:defRPr b="1">
                <a:solidFill>
                  <a:schemeClr val="tx1"/>
                </a:solidFill>
                <a:latin typeface="Arial" charset="0"/>
              </a:defRPr>
            </a:lvl5pPr>
            <a:lvl6pPr marL="2518117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5956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33796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91635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9D899B8E-70C3-47DE-BA2E-D21D8C02A319}" type="slidenum">
              <a:rPr lang="en-US" b="0" smtClean="0">
                <a:solidFill>
                  <a:prstClr val="black"/>
                </a:solidFill>
              </a:rPr>
              <a:pPr/>
              <a:t>15</a:t>
            </a:fld>
            <a:endParaRPr lang="en-US" b="0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486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164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3988" indent="-286150">
              <a:defRPr b="1">
                <a:solidFill>
                  <a:schemeClr val="tx1"/>
                </a:solidFill>
                <a:latin typeface="Arial" charset="0"/>
              </a:defRPr>
            </a:lvl2pPr>
            <a:lvl3pPr marL="1144598" indent="-228919">
              <a:defRPr b="1">
                <a:solidFill>
                  <a:schemeClr val="tx1"/>
                </a:solidFill>
                <a:latin typeface="Arial" charset="0"/>
              </a:defRPr>
            </a:lvl3pPr>
            <a:lvl4pPr marL="1602438" indent="-228919">
              <a:defRPr b="1">
                <a:solidFill>
                  <a:schemeClr val="tx1"/>
                </a:solidFill>
                <a:latin typeface="Arial" charset="0"/>
              </a:defRPr>
            </a:lvl4pPr>
            <a:lvl5pPr marL="2060277" indent="-228919">
              <a:defRPr b="1">
                <a:solidFill>
                  <a:schemeClr val="tx1"/>
                </a:solidFill>
                <a:latin typeface="Arial" charset="0"/>
              </a:defRPr>
            </a:lvl5pPr>
            <a:lvl6pPr marL="2518117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5956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33796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91635" indent="-228919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9D899B8E-70C3-47DE-BA2E-D21D8C02A319}" type="slidenum">
              <a:rPr lang="en-US" b="0" smtClean="0">
                <a:solidFill>
                  <a:prstClr val="black"/>
                </a:solidFill>
              </a:rPr>
              <a:pPr/>
              <a:t>16</a:t>
            </a:fld>
            <a:endParaRPr lang="en-US" b="0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Glendale Power Point 2 AV edi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76400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3528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42001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5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314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143000"/>
            <a:ext cx="42291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143000"/>
            <a:ext cx="42291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243638"/>
            <a:ext cx="2133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E0CFD87F-0353-40F2-BDE8-022005F15CC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3988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Glendale Power Point 2 AV edi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76400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3528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8572355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1151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425959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0760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4267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8169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6511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8829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557131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390556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075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2634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04800" y="1143000"/>
            <a:ext cx="8610600" cy="4530725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  <a:prstGeom prst="rect">
            <a:avLst/>
          </a:prstGeom>
        </p:spPr>
        <p:txBody>
          <a:bodyPr/>
          <a:lstStyle>
            <a:lvl1pPr algn="l">
              <a:buFont typeface="Wingdings" pitchFamily="2" charset="2"/>
              <a:buChar char="§"/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/>
            </a:lvl1pPr>
          </a:lstStyle>
          <a:p>
            <a:pPr>
              <a:buFont typeface="Wingdings" pitchFamily="2" charset="2"/>
              <a:buNone/>
              <a:defRPr/>
            </a:pPr>
            <a:r>
              <a:rPr lang="en-US" dirty="0" smtClean="0"/>
              <a:t>Slide </a:t>
            </a:r>
            <a:fld id="{7AE05D22-3A56-4925-9216-A2C97DFE3230}" type="slidenum">
              <a:rPr lang="en-US" smtClean="0"/>
              <a:pPr>
                <a:buFont typeface="Wingdings" pitchFamily="2" charset="2"/>
                <a:buNone/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473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330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219200"/>
            <a:ext cx="8229600" cy="1219200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en-US" noProof="0" smtClean="0"/>
              <a:t>Click to edit Master title style</a:t>
            </a:r>
            <a:br>
              <a:rPr lang="en-US" noProof="0" smtClean="0"/>
            </a:br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1361584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Glendale Power Point 2 AV edi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76400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3528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9245505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19093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371057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984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420889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01635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94509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67808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0117875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5905780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44409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76394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04800" y="1143000"/>
            <a:ext cx="8610600" cy="4530725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243638"/>
            <a:ext cx="2133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FFFF"/>
                </a:solidFill>
              </a:rPr>
              <a:t>Slide </a:t>
            </a:r>
            <a:fld id="{F63F5D74-FD05-4677-BA40-5A376142011A}" type="slidenum">
              <a:rPr lang="en-US" smtClean="0">
                <a:solidFill>
                  <a:srgbClr val="FFFFFF"/>
                </a:solidFill>
              </a:rPr>
              <a:pPr>
                <a:buFont typeface="Wingdings" pitchFamily="2" charset="2"/>
                <a:buNone/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9502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143000"/>
            <a:ext cx="42291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143000"/>
            <a:ext cx="42291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739CD2A2-9EDD-4115-8DF2-5CBC2B1DC27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09444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04800" y="152400"/>
            <a:ext cx="8610600" cy="55213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83357352-67D4-4E5D-96DB-0F23C7D219F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790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29545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330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219200"/>
            <a:ext cx="8229600" cy="1219200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en-US" noProof="0" smtClean="0"/>
              <a:t>Click to edit Master title style</a:t>
            </a:r>
            <a:br>
              <a:rPr lang="en-US" noProof="0" smtClean="0"/>
            </a:br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15248815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Glendale Power Point 2 AV edi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76400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3528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58376925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68308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840785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60238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89424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89022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621138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8789662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87434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01746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32813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243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171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3844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22646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7942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7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Glendale Power Point 2 AV edit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09600"/>
            <a:ext cx="8229600" cy="808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108" r:id="rId1"/>
    <p:sldLayoutId id="2147488109" r:id="rId2"/>
    <p:sldLayoutId id="2147488110" r:id="rId3"/>
    <p:sldLayoutId id="2147488111" r:id="rId4"/>
    <p:sldLayoutId id="2147488112" r:id="rId5"/>
    <p:sldLayoutId id="2147488113" r:id="rId6"/>
    <p:sldLayoutId id="2147488114" r:id="rId7"/>
    <p:sldLayoutId id="2147488115" r:id="rId8"/>
    <p:sldLayoutId id="2147488116" r:id="rId9"/>
    <p:sldLayoutId id="2147488117" r:id="rId10"/>
    <p:sldLayoutId id="2147488118" r:id="rId11"/>
    <p:sldLayoutId id="2147488120" r:id="rId12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Avenir LT Std 65 Medium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Avenir LT Std 65 Medium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Avenir LT Std 65 Medium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Avenir LT Std 65 Medium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Avenir LT Std 65 Medium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Avenir LT Std 65 Medium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Avenir LT Std 65 Medium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Avenir LT Std 65 Medium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11111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11111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11111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11111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1111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1111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1111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1111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1111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Glendale Power Point 2 AV edit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09600"/>
            <a:ext cx="8229600" cy="808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122" r:id="rId1"/>
    <p:sldLayoutId id="2147488123" r:id="rId2"/>
    <p:sldLayoutId id="2147488124" r:id="rId3"/>
    <p:sldLayoutId id="2147488125" r:id="rId4"/>
    <p:sldLayoutId id="2147488126" r:id="rId5"/>
    <p:sldLayoutId id="2147488127" r:id="rId6"/>
    <p:sldLayoutId id="2147488128" r:id="rId7"/>
    <p:sldLayoutId id="2147488129" r:id="rId8"/>
    <p:sldLayoutId id="2147488130" r:id="rId9"/>
    <p:sldLayoutId id="2147488131" r:id="rId10"/>
    <p:sldLayoutId id="2147488132" r:id="rId11"/>
    <p:sldLayoutId id="2147488133" r:id="rId12"/>
    <p:sldLayoutId id="2147488134" r:id="rId13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Avenir LT Std 65 Medium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Avenir LT Std 65 Medium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Avenir LT Std 65 Medium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Avenir LT Std 65 Medium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Avenir LT Std 65 Medium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Avenir LT Std 65 Medium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Avenir LT Std 65 Medium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Avenir LT Std 65 Medium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11111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11111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11111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11111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1111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1111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1111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1111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1111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Glendale Power Point 2 AV edit2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09600"/>
            <a:ext cx="8229600" cy="808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136" r:id="rId1"/>
    <p:sldLayoutId id="2147488137" r:id="rId2"/>
    <p:sldLayoutId id="2147488138" r:id="rId3"/>
    <p:sldLayoutId id="2147488139" r:id="rId4"/>
    <p:sldLayoutId id="2147488140" r:id="rId5"/>
    <p:sldLayoutId id="2147488141" r:id="rId6"/>
    <p:sldLayoutId id="2147488142" r:id="rId7"/>
    <p:sldLayoutId id="2147488143" r:id="rId8"/>
    <p:sldLayoutId id="2147488144" r:id="rId9"/>
    <p:sldLayoutId id="2147488145" r:id="rId10"/>
    <p:sldLayoutId id="2147488146" r:id="rId11"/>
    <p:sldLayoutId id="2147488147" r:id="rId12"/>
    <p:sldLayoutId id="2147488162" r:id="rId13"/>
    <p:sldLayoutId id="2147488163" r:id="rId14"/>
    <p:sldLayoutId id="2147488164" r:id="rId15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Avenir LT Std 65 Medium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Avenir LT Std 65 Medium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Avenir LT Std 65 Medium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Avenir LT Std 65 Medium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Avenir LT Std 65 Medium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Avenir LT Std 65 Medium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Avenir LT Std 65 Medium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Avenir LT Std 65 Medium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11111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11111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11111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11111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1111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1111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1111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1111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1111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Glendale Power Point 2 AV edit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09600"/>
            <a:ext cx="8229600" cy="808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150" r:id="rId1"/>
    <p:sldLayoutId id="2147488151" r:id="rId2"/>
    <p:sldLayoutId id="2147488152" r:id="rId3"/>
    <p:sldLayoutId id="2147488153" r:id="rId4"/>
    <p:sldLayoutId id="2147488154" r:id="rId5"/>
    <p:sldLayoutId id="2147488155" r:id="rId6"/>
    <p:sldLayoutId id="2147488156" r:id="rId7"/>
    <p:sldLayoutId id="2147488157" r:id="rId8"/>
    <p:sldLayoutId id="2147488158" r:id="rId9"/>
    <p:sldLayoutId id="2147488159" r:id="rId10"/>
    <p:sldLayoutId id="2147488160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Avenir LT Std 65 Medium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Avenir LT Std 65 Medium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Avenir LT Std 65 Medium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Avenir LT Std 65 Medium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Avenir LT Std 65 Medium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Avenir LT Std 65 Medium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Avenir LT Std 65 Medium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11111"/>
          </a:solidFill>
          <a:latin typeface="Avenir LT Std 65 Medium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11111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11111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11111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11111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1111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1111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1111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1111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1111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39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5" Type="http://schemas.openxmlformats.org/officeDocument/2006/relationships/oleObject" Target="../embeddings/Microsoft_Excel_97-2003_Worksheet1.xls"/><Relationship Id="rId4" Type="http://schemas.openxmlformats.org/officeDocument/2006/relationships/oleObject" Target="../embeddings/oleObject1.bin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9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9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9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9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9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9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3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4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4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687572" y="1624794"/>
            <a:ext cx="7620000" cy="2185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2" tIns="45716" rIns="91432" bIns="45716">
            <a:spAutoFit/>
          </a:bodyPr>
          <a:lstStyle>
            <a:lvl1pPr>
              <a:defRPr>
                <a:solidFill>
                  <a:srgbClr val="FFFF00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FFFF00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FFFF00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FFFF00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FFFF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FFFF00"/>
                </a:solidFill>
                <a:latin typeface="Arial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 sz="3600" dirty="0" smtClean="0">
                <a:effectLst/>
                <a:latin typeface="Avenir LT Std 65 Medium"/>
              </a:rPr>
              <a:t> </a:t>
            </a:r>
            <a:endParaRPr lang="en-US" altLang="en-US" sz="3600" dirty="0">
              <a:effectLst/>
              <a:latin typeface="Avenir LT Std 65 Medium"/>
            </a:endParaRPr>
          </a:p>
          <a:p>
            <a:pPr algn="ctr" eaLnBrk="1" hangingPunct="1">
              <a:buFontTx/>
              <a:buNone/>
            </a:pPr>
            <a:r>
              <a:rPr lang="en-US" altLang="en-US" sz="3600" dirty="0">
                <a:solidFill>
                  <a:srgbClr val="0070C0"/>
                </a:solidFill>
                <a:effectLst/>
                <a:latin typeface="Avenir LT Std 65 Medium"/>
              </a:rPr>
              <a:t>City of Glendale</a:t>
            </a:r>
          </a:p>
          <a:p>
            <a:pPr algn="ctr" eaLnBrk="1" hangingPunct="1">
              <a:buFontTx/>
              <a:buNone/>
            </a:pPr>
            <a:r>
              <a:rPr lang="en-US" altLang="en-US" sz="3200" dirty="0">
                <a:solidFill>
                  <a:schemeClr val="tx1"/>
                </a:solidFill>
                <a:effectLst/>
                <a:latin typeface="Avenir LT Std 65 Medium"/>
              </a:rPr>
              <a:t>Budget Study Session </a:t>
            </a:r>
            <a:r>
              <a:rPr lang="en-US" altLang="en-US" sz="3200" dirty="0" smtClean="0">
                <a:solidFill>
                  <a:schemeClr val="tx1"/>
                </a:solidFill>
                <a:effectLst/>
                <a:latin typeface="Avenir LT Std 65 Medium"/>
              </a:rPr>
              <a:t>#3</a:t>
            </a:r>
            <a:endParaRPr lang="en-US" altLang="en-US" sz="3200" dirty="0">
              <a:solidFill>
                <a:schemeClr val="tx1"/>
              </a:solidFill>
              <a:effectLst/>
              <a:latin typeface="Avenir LT Std 65 Medium"/>
            </a:endParaRPr>
          </a:p>
          <a:p>
            <a:pPr algn="ctr" eaLnBrk="1" hangingPunct="1">
              <a:buFontTx/>
              <a:buNone/>
            </a:pPr>
            <a:r>
              <a:rPr lang="en-US" altLang="en-US" sz="2800" dirty="0" smtClean="0">
                <a:solidFill>
                  <a:srgbClr val="0070C0"/>
                </a:solidFill>
                <a:effectLst/>
                <a:latin typeface="Avenir LT Std 65 Medium"/>
              </a:rPr>
              <a:t>May 15, 2018</a:t>
            </a:r>
            <a:endParaRPr lang="en-US" altLang="en-US" sz="2800" dirty="0">
              <a:solidFill>
                <a:srgbClr val="0070C0"/>
              </a:solidFill>
              <a:effectLst/>
              <a:latin typeface="Avenir LT Std 65 Medium"/>
            </a:endParaRPr>
          </a:p>
        </p:txBody>
      </p:sp>
    </p:spTree>
    <p:extLst>
      <p:ext uri="{BB962C8B-B14F-4D97-AF65-F5344CB8AC3E}">
        <p14:creationId xmlns:p14="http://schemas.microsoft.com/office/powerpoint/2010/main" val="232380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304800" y="152400"/>
            <a:ext cx="853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11111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9pPr>
          </a:lstStyle>
          <a:p>
            <a:pPr algn="ctr">
              <a:buFontTx/>
              <a:buNone/>
            </a:pPr>
            <a:r>
              <a:rPr lang="en-US" altLang="en-US" sz="2400" kern="0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Projects with Multiple Funding Sources</a:t>
            </a:r>
            <a:r>
              <a:rPr lang="en-US" altLang="en-US" kern="0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kern="0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kern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Summary by Project</a:t>
            </a:r>
            <a:r>
              <a:rPr lang="en-US" altLang="en-US" sz="2000" kern="0" dirty="0" smtClean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sz="2000" kern="0" dirty="0" smtClean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400" kern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(In Thousands)</a:t>
            </a:r>
          </a:p>
        </p:txBody>
      </p:sp>
      <p:graphicFrame>
        <p:nvGraphicFramePr>
          <p:cNvPr id="4" name="Group 4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9832490"/>
              </p:ext>
            </p:extLst>
          </p:nvPr>
        </p:nvGraphicFramePr>
        <p:xfrm>
          <a:off x="152400" y="944778"/>
          <a:ext cx="8915400" cy="5456022"/>
        </p:xfrm>
        <a:graphic>
          <a:graphicData uri="http://schemas.openxmlformats.org/drawingml/2006/table">
            <a:tbl>
              <a:tblPr/>
              <a:tblGrid>
                <a:gridCol w="4572000"/>
                <a:gridCol w="1524000"/>
                <a:gridCol w="1676400"/>
                <a:gridCol w="1143000"/>
              </a:tblGrid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6" marR="9143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Life To Date Project Budget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Remaining Budget 3/31/18*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Proposed FY 2018-19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224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Riverwalk LA Outfall Bridge</a:t>
                      </a:r>
                    </a:p>
                  </a:txBody>
                  <a:tcPr marT="45737" marB="45737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224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Parks Development Impact Fee Fund ( Fund 405)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640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    30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-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224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CIP General Fund (Fund 401)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975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224">
                <a:tc>
                  <a:txBody>
                    <a:bodyPr/>
                    <a:lstStyle/>
                    <a:p>
                      <a:pPr marL="800100" marR="0" lvl="1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Measure R Regional Fund (Fund 255)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 1,846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   231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-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224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</a:rPr>
                        <a:t>$              3,461</a:t>
                      </a: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</a:rPr>
                        <a:t>$                   361</a:t>
                      </a: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</a:rPr>
                        <a:t>$                -</a:t>
                      </a: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218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n-US" sz="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2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Safe Routes to School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224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Special Grants Fund (Fund 252)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461</a:t>
                      </a: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    37</a:t>
                      </a: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-</a:t>
                      </a: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224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CIP Reimbursement Fund (Fund 409)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2,612</a:t>
                      </a: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479</a:t>
                      </a: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224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Grant Fund (Fund 216)**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563</a:t>
                      </a: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142</a:t>
                      </a: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224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Measure M Local Return Fund (Fund 222)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34</a:t>
                      </a: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224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     3,636</a:t>
                      </a: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          658</a:t>
                      </a: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    34</a:t>
                      </a: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219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n-US" sz="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366">
                <a:tc>
                  <a:txBody>
                    <a:bodyPr/>
                    <a:lstStyle/>
                    <a:p>
                      <a:pPr marL="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Verdugo Park North Community Building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366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Parks Development Impact Fee Fund ( Fund 405)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2,000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1,965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-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366">
                <a:tc>
                  <a:txBody>
                    <a:bodyPr/>
                    <a:lstStyle/>
                    <a:p>
                      <a:pPr marL="800100" marR="0" lvl="1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Recreation Fund (Fund 501)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500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455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332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     2,500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       2,420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       -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6456402"/>
            <a:ext cx="5105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000" dirty="0" smtClean="0">
                <a:solidFill>
                  <a:srgbClr val="0070C0"/>
                </a:solidFill>
                <a:effectLst/>
              </a:rPr>
              <a:t>*   Remaining budget assumes all current encumbrances will be expensed by 6/30/18</a:t>
            </a:r>
          </a:p>
          <a:p>
            <a:pPr>
              <a:buNone/>
            </a:pPr>
            <a:r>
              <a:rPr lang="en-US" sz="1000" dirty="0">
                <a:solidFill>
                  <a:srgbClr val="0070C0"/>
                </a:solidFill>
                <a:effectLst/>
              </a:rPr>
              <a:t>** Non-CIP Fund</a:t>
            </a:r>
          </a:p>
          <a:p>
            <a:pPr>
              <a:buNone/>
            </a:pPr>
            <a:endParaRPr lang="en-US" sz="1000" dirty="0">
              <a:solidFill>
                <a:srgbClr val="0070C0"/>
              </a:solidFill>
              <a:effectLst/>
            </a:endParaRPr>
          </a:p>
        </p:txBody>
      </p:sp>
      <p:sp>
        <p:nvSpPr>
          <p:cNvPr id="6" name="Slide Number Placeholder 2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9pPr>
          </a:lstStyle>
          <a:p>
            <a:pPr algn="r">
              <a:buFont typeface="Wingdings" pitchFamily="2" charset="2"/>
              <a:buNone/>
              <a:defRPr/>
            </a:pPr>
            <a:r>
              <a:rPr lang="en-US" sz="1600" dirty="0" smtClean="0">
                <a:solidFill>
                  <a:schemeClr val="tx1"/>
                </a:solidFill>
                <a:effectLst/>
              </a:rPr>
              <a:t>Slide </a:t>
            </a:r>
            <a:fld id="{E0CFD87F-0353-40F2-BDE8-022005F15CC6}" type="slidenum">
              <a:rPr lang="en-US" sz="1600" smtClean="0">
                <a:solidFill>
                  <a:schemeClr val="tx1"/>
                </a:solidFill>
                <a:effectLst/>
              </a:rPr>
              <a:pPr algn="r">
                <a:buFont typeface="Wingdings" pitchFamily="2" charset="2"/>
                <a:buNone/>
                <a:defRPr/>
              </a:pPr>
              <a:t>10</a:t>
            </a:fld>
            <a:endParaRPr lang="en-US" sz="16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309494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ChangeArrowheads="1"/>
          </p:cNvSpPr>
          <p:nvPr/>
        </p:nvSpPr>
        <p:spPr bwMode="auto">
          <a:xfrm>
            <a:off x="685800" y="1676400"/>
            <a:ext cx="7620000" cy="169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2" tIns="45716" rIns="91432" bIns="45716">
            <a:spAutoFit/>
          </a:bodyPr>
          <a:lstStyle/>
          <a:p>
            <a:pPr algn="ctr" eaLnBrk="1" hangingPunct="1">
              <a:buFontTx/>
              <a:buNone/>
            </a:pPr>
            <a:endParaRPr lang="en-US" altLang="en-US" sz="3600" dirty="0">
              <a:effectLst/>
            </a:endParaRPr>
          </a:p>
          <a:p>
            <a:pPr algn="ctr" eaLnBrk="1" hangingPunct="1">
              <a:buFontTx/>
              <a:buNone/>
            </a:pPr>
            <a:r>
              <a:rPr lang="en-US" altLang="en-US" sz="3600" dirty="0">
                <a:solidFill>
                  <a:srgbClr val="0070C0"/>
                </a:solidFill>
                <a:effectLst/>
              </a:rPr>
              <a:t>Capital Improvement Program</a:t>
            </a:r>
          </a:p>
          <a:p>
            <a:pPr algn="ctr" eaLnBrk="1" hangingPunct="1">
              <a:buFontTx/>
              <a:buNone/>
            </a:pPr>
            <a:r>
              <a:rPr lang="en-US" altLang="en-US" sz="3200" dirty="0" smtClean="0">
                <a:solidFill>
                  <a:schemeClr val="tx1"/>
                </a:solidFill>
                <a:effectLst/>
              </a:rPr>
              <a:t>Projects with Single Funding Source</a:t>
            </a:r>
            <a:endParaRPr lang="en-US" altLang="en-US" sz="24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27934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/>
          <a:lstStyle/>
          <a:p>
            <a:pPr algn="ctr" eaLnBrk="1" hangingPunct="1"/>
            <a:r>
              <a:rPr lang="en-US" altLang="en-US" sz="2400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Projects with Single Funding Source</a:t>
            </a:r>
            <a:r>
              <a:rPr lang="en-US" altLang="en-US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Project Summary by Fund</a:t>
            </a:r>
            <a:r>
              <a:rPr lang="en-US" altLang="en-US" sz="2000" dirty="0" smtClean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sz="2000" dirty="0" smtClean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4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(In Thousands)</a:t>
            </a:r>
          </a:p>
        </p:txBody>
      </p:sp>
      <p:graphicFrame>
        <p:nvGraphicFramePr>
          <p:cNvPr id="648614" name="Group 422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944934901"/>
              </p:ext>
            </p:extLst>
          </p:nvPr>
        </p:nvGraphicFramePr>
        <p:xfrm>
          <a:off x="152400" y="1036166"/>
          <a:ext cx="8915400" cy="4450168"/>
        </p:xfrm>
        <a:graphic>
          <a:graphicData uri="http://schemas.openxmlformats.org/drawingml/2006/table">
            <a:tbl>
              <a:tblPr/>
              <a:tblGrid>
                <a:gridCol w="4648200"/>
                <a:gridCol w="1371600"/>
                <a:gridCol w="1752600"/>
                <a:gridCol w="1143000"/>
              </a:tblGrid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6" marR="9143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Life To Date Project Budget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Remaining Budget 3/31/18*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Proposed FY 2018-19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224">
                <a:tc>
                  <a:txBody>
                    <a:bodyPr/>
                    <a:lstStyle/>
                    <a:p>
                      <a:pPr marL="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CDBG Fund (Fund 201)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224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Homeless Housing Project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370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370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370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224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</a:rPr>
                        <a:t>$              370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</a:rPr>
                        <a:t>$             370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</a:rPr>
                        <a:t>$         370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224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Measure M Local Return Fund (Fund 222)</a:t>
                      </a:r>
                    </a:p>
                  </a:txBody>
                  <a:tcPr marT="45737" marB="45737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7" marB="45737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7" marB="45737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T="45737" marB="45737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224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Train Station First/Last Mile</a:t>
                      </a:r>
                    </a:p>
                  </a:txBody>
                  <a:tcPr marT="45737" marB="45737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$              711</a:t>
                      </a:r>
                    </a:p>
                  </a:txBody>
                  <a:tcPr marT="45737" marB="45737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$             711</a:t>
                      </a:r>
                    </a:p>
                  </a:txBody>
                  <a:tcPr marT="45737" marB="45737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26</a:t>
                      </a:r>
                    </a:p>
                  </a:txBody>
                  <a:tcPr marT="45737" marB="45737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224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</a:rPr>
                        <a:t>$              711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</a:rPr>
                        <a:t>$             711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</a:rPr>
                        <a:t>$           26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4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4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Measure R Regional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Fund (Fund 255)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4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Bicycle Facilities Phase 2</a:t>
                      </a:r>
                    </a:p>
                  </a:txBody>
                  <a:tcPr marT="45712" marB="45712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$              165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12" marB="4571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    $             165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12" marB="4571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$             -</a:t>
                      </a:r>
                    </a:p>
                  </a:txBody>
                  <a:tcPr marT="45712" marB="45712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4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Doran/Broadway-Brazil Grade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350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350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4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Doran St Traffic Signal Modification/Install. &amp; Roadway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             1,447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                  218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                -</a:t>
                      </a:r>
                      <a:endParaRPr lang="en-US" sz="1400" dirty="0"/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4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I-5 N Mitigation Project Management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150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71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12" marB="45712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4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I-5 N Mitigation Signal Sync.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350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6611779"/>
            <a:ext cx="510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000" dirty="0" smtClean="0">
                <a:solidFill>
                  <a:srgbClr val="0070C0"/>
                </a:solidFill>
                <a:effectLst/>
              </a:rPr>
              <a:t>* Remaining budget assumes all current encumbrances will be expensed by 6/30/18</a:t>
            </a:r>
            <a:endParaRPr lang="en-US" sz="1000" dirty="0">
              <a:solidFill>
                <a:srgbClr val="0070C0"/>
              </a:solidFill>
              <a:effectLst/>
            </a:endParaRPr>
          </a:p>
        </p:txBody>
      </p:sp>
      <p:sp>
        <p:nvSpPr>
          <p:cNvPr id="7" name="Slide Number Placeholder 2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  <a:ln/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9pPr>
          </a:lstStyle>
          <a:p>
            <a:pPr algn="r">
              <a:buFont typeface="Wingdings" pitchFamily="2" charset="2"/>
              <a:buNone/>
              <a:defRPr/>
            </a:pPr>
            <a:r>
              <a:rPr lang="en-US" sz="1600" dirty="0" smtClean="0">
                <a:solidFill>
                  <a:schemeClr val="tx1"/>
                </a:solidFill>
                <a:effectLst/>
              </a:rPr>
              <a:t>Slide </a:t>
            </a:r>
            <a:fld id="{E0CFD87F-0353-40F2-BDE8-022005F15CC6}" type="slidenum">
              <a:rPr lang="en-US" sz="1600" smtClean="0">
                <a:solidFill>
                  <a:schemeClr val="tx1"/>
                </a:solidFill>
                <a:effectLst/>
              </a:rPr>
              <a:pPr algn="r">
                <a:buFont typeface="Wingdings" pitchFamily="2" charset="2"/>
                <a:buNone/>
                <a:defRPr/>
              </a:pPr>
              <a:t>12</a:t>
            </a:fld>
            <a:endParaRPr lang="en-US" sz="16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82054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609600"/>
          </a:xfrm>
        </p:spPr>
        <p:txBody>
          <a:bodyPr/>
          <a:lstStyle/>
          <a:p>
            <a:pPr algn="ctr"/>
            <a:r>
              <a:rPr lang="en-US" alt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Projects with Single Funding Source</a:t>
            </a:r>
            <a:br>
              <a:rPr lang="en-US" alt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Summary by Fund</a:t>
            </a:r>
            <a:r>
              <a:rPr lang="en-US" altLang="en-US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(In Thousands)</a:t>
            </a:r>
            <a:endParaRPr lang="en-US" altLang="en-US" sz="1400" dirty="0" smtClean="0"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648614" name="Group 422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092011132"/>
              </p:ext>
            </p:extLst>
          </p:nvPr>
        </p:nvGraphicFramePr>
        <p:xfrm>
          <a:off x="152400" y="1102870"/>
          <a:ext cx="8839200" cy="4683202"/>
        </p:xfrm>
        <a:graphic>
          <a:graphicData uri="http://schemas.openxmlformats.org/drawingml/2006/table">
            <a:tbl>
              <a:tblPr/>
              <a:tblGrid>
                <a:gridCol w="4495800"/>
                <a:gridCol w="1422621"/>
                <a:gridCol w="1777779"/>
                <a:gridCol w="1143000"/>
              </a:tblGrid>
              <a:tr h="565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L="91436" marR="9143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Life To Date Project Budget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Remaining Budget 3/31/18*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Proposed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FY 2018-19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73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Measure R Regional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Fund (Fund 255) Cont.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73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Pennsylvania Ave Traffic Signal Improvement</a:t>
                      </a:r>
                    </a:p>
                  </a:txBody>
                  <a:tcPr marT="45712" marB="45712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$               400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12" marB="4571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$                400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12" marB="4571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-</a:t>
                      </a:r>
                    </a:p>
                  </a:txBody>
                  <a:tcPr marT="45712" marB="45712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73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San Fernando/Los Angeles Traffic Signals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400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381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-</a:t>
                      </a:r>
                      <a:endParaRPr lang="en-US" sz="1400" dirty="0"/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73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Traffic Signals at Glendale / La Crescenta / Central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1,200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1,130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-</a:t>
                      </a:r>
                      <a:endParaRPr lang="en-US" sz="1400" dirty="0"/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73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I-210 Freeway Sound Wall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4,520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7364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  4,462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    2,723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4,520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7364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Transit Prop C Local Return Fund (Fund 257)</a:t>
                      </a: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73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Bus Stop Improvements</a:t>
                      </a: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$              142</a:t>
                      </a:r>
                    </a:p>
                  </a:txBody>
                  <a:tcPr marT="45725" marB="4572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$                  77</a:t>
                      </a:r>
                    </a:p>
                  </a:txBody>
                  <a:tcPr marT="45725" marB="4572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-</a:t>
                      </a:r>
                    </a:p>
                  </a:txBody>
                  <a:tcPr marT="45725" marB="45725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73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Refurb of GTC (Train Station)</a:t>
                      </a: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 500</a:t>
                      </a:r>
                    </a:p>
                  </a:txBody>
                  <a:tcPr marT="45725" marB="4572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306</a:t>
                      </a:r>
                    </a:p>
                  </a:txBody>
                  <a:tcPr marT="45725" marB="4572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 -</a:t>
                      </a:r>
                    </a:p>
                  </a:txBody>
                  <a:tcPr marT="45725" marB="45725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7364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     642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       383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       -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73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Cable Access Fund (Fund 280)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7364">
                <a:tc>
                  <a:txBody>
                    <a:bodyPr/>
                    <a:lstStyle/>
                    <a:p>
                      <a:pPr marL="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GTV6 Control Room Relocation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  -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    -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850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7364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marL="91436" marR="9143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</a:rPr>
                        <a:t>$                   -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</a:rPr>
                        <a:t>$                     -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</a:rPr>
                        <a:t>$           850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2080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7FC7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6" marR="9143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7FC7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7FC7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7FC7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6477000"/>
            <a:ext cx="510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000" dirty="0" smtClean="0">
                <a:solidFill>
                  <a:srgbClr val="0070C0"/>
                </a:solidFill>
                <a:effectLst/>
              </a:rPr>
              <a:t>* Remaining budget assumes all current encumbrances will be expensed by 6/30/18</a:t>
            </a:r>
            <a:endParaRPr lang="en-US" sz="1000" dirty="0">
              <a:solidFill>
                <a:srgbClr val="0070C0"/>
              </a:solidFill>
              <a:effectLst/>
            </a:endParaRPr>
          </a:p>
        </p:txBody>
      </p:sp>
      <p:sp>
        <p:nvSpPr>
          <p:cNvPr id="6" name="Slide Number Placeholder 2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  <a:ln/>
        </p:spPr>
        <p:txBody>
          <a:bodyPr/>
          <a:lstStyle>
            <a:defPPr>
              <a:defRPr lang="en-US"/>
            </a:defPPr>
            <a:lvl1pPr algn="r">
              <a:buNone/>
              <a:defRPr sz="1600"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dirty="0"/>
              <a:t>Slide </a:t>
            </a:r>
            <a:fld id="{E0CFD87F-0353-40F2-BDE8-022005F15CC6}" type="slidenum">
              <a:rPr lang="en-US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0370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609600"/>
          </a:xfrm>
        </p:spPr>
        <p:txBody>
          <a:bodyPr/>
          <a:lstStyle/>
          <a:p>
            <a:pPr algn="ctr"/>
            <a:r>
              <a:rPr lang="en-US" alt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Projects with Single Funding Source</a:t>
            </a:r>
            <a:br>
              <a:rPr lang="en-US" alt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Summary by Fund</a:t>
            </a:r>
            <a:r>
              <a:rPr lang="en-US" altLang="en-US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(In Thousands)</a:t>
            </a:r>
            <a:endParaRPr lang="en-US" altLang="en-US" sz="1400" dirty="0" smtClean="0"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648614" name="Group 422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906090098"/>
              </p:ext>
            </p:extLst>
          </p:nvPr>
        </p:nvGraphicFramePr>
        <p:xfrm>
          <a:off x="152400" y="1069826"/>
          <a:ext cx="8839200" cy="5483374"/>
        </p:xfrm>
        <a:graphic>
          <a:graphicData uri="http://schemas.openxmlformats.org/drawingml/2006/table">
            <a:tbl>
              <a:tblPr/>
              <a:tblGrid>
                <a:gridCol w="4458032"/>
                <a:gridCol w="1460389"/>
                <a:gridCol w="1701579"/>
                <a:gridCol w="1219200"/>
              </a:tblGrid>
              <a:tr h="565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L="91436" marR="9143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Life To Date Project Budget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Remaining Budget 3/31/18*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Proposed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FY 2018-19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73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CIP General Fund (Fund 401)</a:t>
                      </a:r>
                    </a:p>
                  </a:txBody>
                  <a:tcPr marL="91436" marR="9143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6" marR="9143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6" marR="9143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6" marR="91436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73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8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Branch Libraries</a:t>
                      </a:r>
                    </a:p>
                  </a:txBody>
                  <a:tcPr marT="45703" marB="45703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8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$             974</a:t>
                      </a:r>
                    </a:p>
                  </a:txBody>
                  <a:tcPr marT="45703" marB="45703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8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$                452</a:t>
                      </a:r>
                    </a:p>
                  </a:txBody>
                  <a:tcPr marT="45703" marB="45703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8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-</a:t>
                      </a:r>
                    </a:p>
                  </a:txBody>
                  <a:tcPr marT="45703" marB="45703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73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Fire Station 26 </a:t>
                      </a:r>
                      <a:r>
                        <a:rPr lang="en-US" sz="1400" dirty="0" smtClean="0"/>
                        <a:t>Reconstruction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278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   200              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 -            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73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Fire Station 28 Reconstruction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73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  Fire Station 29 Reconstruction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1,000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943               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-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73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8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Montrose Branch Library</a:t>
                      </a:r>
                    </a:p>
                  </a:txBody>
                  <a:tcPr marT="45703" marB="45703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8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253</a:t>
                      </a:r>
                    </a:p>
                  </a:txBody>
                  <a:tcPr marT="45703" marB="45703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8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142</a:t>
                      </a:r>
                    </a:p>
                  </a:txBody>
                  <a:tcPr marT="45703" marB="45703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8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03" marB="45703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73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Pacific Community Center Construction</a:t>
                      </a:r>
                    </a:p>
                  </a:txBody>
                  <a:tcPr marL="91436" marR="9143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3,469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2,630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73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Replacement of FS 21 Compressor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73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22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73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Rockhaven Rehabilitation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1,006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    76          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-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73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Signal Power Backup System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882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484        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73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Street Improvements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2,600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156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73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Training Center Burn Building Reconstruction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456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52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73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Verdugo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Park Renovation</a:t>
                      </a:r>
                      <a:endParaRPr lang="en-US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6" marR="9143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471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73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ADA Facility Modification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1,035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328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125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73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Central Park Block Project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6" marR="9143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 513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  153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2,000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73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City Hall Building Renovation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593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239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1,500              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6611779"/>
            <a:ext cx="510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000" dirty="0" smtClean="0">
                <a:solidFill>
                  <a:srgbClr val="0070C0"/>
                </a:solidFill>
                <a:effectLst/>
              </a:rPr>
              <a:t>* Remaining budget assumes all current encumbrances will be expensed by 6/30/18</a:t>
            </a:r>
            <a:endParaRPr lang="en-US" sz="1000" dirty="0">
              <a:solidFill>
                <a:srgbClr val="0070C0"/>
              </a:solidFill>
              <a:effectLst/>
            </a:endParaRPr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</p:spPr>
        <p:txBody>
          <a:bodyPr/>
          <a:lstStyle/>
          <a:p>
            <a:pPr algn="r">
              <a:buNone/>
              <a:defRPr/>
            </a:pPr>
            <a:r>
              <a:rPr lang="en-US" sz="1600" dirty="0" smtClean="0">
                <a:solidFill>
                  <a:schemeClr val="tx1"/>
                </a:solidFill>
                <a:effectLst/>
              </a:rPr>
              <a:t>Slide </a:t>
            </a:r>
            <a:fld id="{E0CFD87F-0353-40F2-BDE8-022005F15CC6}" type="slidenum">
              <a:rPr lang="en-US" sz="1600" smtClean="0">
                <a:solidFill>
                  <a:schemeClr val="tx1"/>
                </a:solidFill>
                <a:effectLst/>
              </a:rPr>
              <a:pPr algn="r">
                <a:buNone/>
                <a:defRPr/>
              </a:pPr>
              <a:t>14</a:t>
            </a:fld>
            <a:endParaRPr lang="en-US" sz="16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98207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609600"/>
          </a:xfrm>
        </p:spPr>
        <p:txBody>
          <a:bodyPr/>
          <a:lstStyle/>
          <a:p>
            <a:pPr algn="ctr"/>
            <a:r>
              <a:rPr lang="en-US" alt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Projects with Single Funding Source</a:t>
            </a:r>
            <a:br>
              <a:rPr lang="en-US" alt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Summary by Fund</a:t>
            </a:r>
            <a:r>
              <a:rPr lang="en-US" altLang="en-US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(In Thousands)</a:t>
            </a:r>
            <a:endParaRPr lang="en-US" altLang="en-US" sz="1400" dirty="0" smtClean="0"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648614" name="Group 422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483406154"/>
              </p:ext>
            </p:extLst>
          </p:nvPr>
        </p:nvGraphicFramePr>
        <p:xfrm>
          <a:off x="152400" y="1219200"/>
          <a:ext cx="8839200" cy="5031764"/>
        </p:xfrm>
        <a:graphic>
          <a:graphicData uri="http://schemas.openxmlformats.org/drawingml/2006/table">
            <a:tbl>
              <a:tblPr/>
              <a:tblGrid>
                <a:gridCol w="4458032"/>
                <a:gridCol w="1460389"/>
                <a:gridCol w="1701579"/>
                <a:gridCol w="1219200"/>
              </a:tblGrid>
              <a:tr h="565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L="91436" marR="9143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Life To Date Project Budget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Remaining Budget 3/31/18*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Proposed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FY 2018-19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73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CIP General Fund (Fund 401)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  <a:cs typeface="+mn-cs"/>
                        </a:rPr>
                        <a:t> Cont.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6" marR="9143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6" marR="9143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6" marR="9143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6" marR="91436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73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Illuminated Street Sign Replacement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1,300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447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100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73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dirty="0" smtClean="0"/>
                        <a:t>  Lower Scholl Renovation</a:t>
                      </a:r>
                    </a:p>
                  </a:txBody>
                  <a:tcPr marL="91436" marR="9143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350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  293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100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73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dirty="0" smtClean="0"/>
                        <a:t>  Nibley</a:t>
                      </a:r>
                      <a:r>
                        <a:rPr lang="en-US" sz="1400" baseline="0" dirty="0" smtClean="0"/>
                        <a:t> Restroom Renovation</a:t>
                      </a:r>
                      <a:endParaRPr lang="en-US" sz="1400" dirty="0" smtClean="0"/>
                    </a:p>
                  </a:txBody>
                  <a:tcPr marL="91436" marR="9143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250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244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100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73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Parks Unanticipated Repairs</a:t>
                      </a:r>
                    </a:p>
                  </a:txBody>
                  <a:tcPr marL="91436" marR="9143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1,200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       172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150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73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dirty="0" smtClean="0"/>
                        <a:t>  Brand</a:t>
                      </a:r>
                      <a:r>
                        <a:rPr lang="en-US" sz="1400" baseline="0" dirty="0" smtClean="0"/>
                        <a:t> Park Restroom Renovation</a:t>
                      </a:r>
                      <a:endParaRPr lang="en-US" sz="1400" dirty="0" smtClean="0"/>
                    </a:p>
                  </a:txBody>
                  <a:tcPr marL="91436" marR="9143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700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73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Fire Station 25 Remodel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    -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        -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50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73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Installation of Garage Gates at Police Building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73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Installation of Safety Bollards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300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73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Maryland Paseo Alley</a:t>
                      </a:r>
                    </a:p>
                  </a:txBody>
                  <a:tcPr marL="91436" marR="9143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        -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     -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3,000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73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MSB Tenant Improvements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658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73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Purchase of Maryland Retail Units</a:t>
                      </a:r>
                    </a:p>
                  </a:txBody>
                  <a:tcPr marL="91436" marR="9143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1,530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73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8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Annual Transfer for Landfill Post Closure Fund (403)</a:t>
                      </a:r>
                    </a:p>
                  </a:txBody>
                  <a:tcPr marT="45703" marB="45703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8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31,850</a:t>
                      </a:r>
                    </a:p>
                  </a:txBody>
                  <a:tcPr marT="45703" marB="45703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8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31,850</a:t>
                      </a:r>
                    </a:p>
                  </a:txBody>
                  <a:tcPr marT="45703" marB="45703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8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4,560</a:t>
                      </a:r>
                    </a:p>
                  </a:txBody>
                  <a:tcPr marT="45703" marB="45703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7364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</a:rPr>
                        <a:t>$           48,632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</a:rPr>
                        <a:t>$             39,365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</a:rPr>
                        <a:t>$        14,973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63118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7FC7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7FC7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7FC7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6477000"/>
            <a:ext cx="510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000" dirty="0" smtClean="0">
                <a:solidFill>
                  <a:srgbClr val="0070C0"/>
                </a:solidFill>
                <a:effectLst/>
              </a:rPr>
              <a:t>* Remaining budget assumes all current encumbrances will be expensed by 6/30/18</a:t>
            </a:r>
            <a:endParaRPr lang="en-US" sz="1000" dirty="0">
              <a:solidFill>
                <a:srgbClr val="0070C0"/>
              </a:solidFill>
              <a:effectLst/>
            </a:endParaRPr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</p:spPr>
        <p:txBody>
          <a:bodyPr/>
          <a:lstStyle/>
          <a:p>
            <a:pPr algn="r">
              <a:buNone/>
              <a:defRPr/>
            </a:pPr>
            <a:r>
              <a:rPr lang="en-US" sz="1600" dirty="0" smtClean="0">
                <a:solidFill>
                  <a:schemeClr val="tx1"/>
                </a:solidFill>
                <a:effectLst/>
              </a:rPr>
              <a:t>Slide </a:t>
            </a:r>
            <a:fld id="{E0CFD87F-0353-40F2-BDE8-022005F15CC6}" type="slidenum">
              <a:rPr lang="en-US" sz="1600" smtClean="0">
                <a:solidFill>
                  <a:schemeClr val="tx1"/>
                </a:solidFill>
                <a:effectLst/>
              </a:rPr>
              <a:pPr algn="r">
                <a:buNone/>
                <a:defRPr/>
              </a:pPr>
              <a:t>15</a:t>
            </a:fld>
            <a:endParaRPr lang="en-US" sz="16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64386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/>
          <a:lstStyle/>
          <a:p>
            <a:pPr algn="ctr"/>
            <a:r>
              <a:rPr lang="en-US" alt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Projects with Single Funding Source</a:t>
            </a:r>
            <a:br>
              <a:rPr lang="en-US" alt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Summary by Fund</a:t>
            </a:r>
            <a:r>
              <a:rPr lang="en-US" altLang="en-US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(In Thousands)</a:t>
            </a:r>
            <a:endParaRPr lang="en-US" altLang="en-US" sz="1400" dirty="0" smtClean="0"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648614" name="Group 422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4275765371"/>
              </p:ext>
            </p:extLst>
          </p:nvPr>
        </p:nvGraphicFramePr>
        <p:xfrm>
          <a:off x="152400" y="963158"/>
          <a:ext cx="8839200" cy="4828076"/>
        </p:xfrm>
        <a:graphic>
          <a:graphicData uri="http://schemas.openxmlformats.org/drawingml/2006/table">
            <a:tbl>
              <a:tblPr/>
              <a:tblGrid>
                <a:gridCol w="4458032"/>
                <a:gridCol w="1460389"/>
                <a:gridCol w="1701579"/>
                <a:gridCol w="121920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L="91436" marR="9143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Life To Date Project Budget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Remaining Budget 3/31/18*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Proposed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FY 2018-19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202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State Gas Tax Fund (Fund 402)</a:t>
                      </a: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T="45725" marB="4572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T="45725" marB="4572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T="45725" marB="45725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17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Glendale Narrows Riverwalk Phase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         $       100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    $            9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$           -</a:t>
                      </a:r>
                    </a:p>
                  </a:txBody>
                  <a:tcPr marT="45712" marB="45712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2495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  Kenneth Road Rehab</a:t>
                      </a:r>
                      <a:endParaRPr lang="en-US" sz="1400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                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500</a:t>
                      </a:r>
                      <a:endParaRPr lang="en-US" sz="1400" dirty="0"/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                   500</a:t>
                      </a:r>
                      <a:endParaRPr lang="en-US" sz="1400" dirty="0"/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                 -</a:t>
                      </a:r>
                      <a:endParaRPr lang="en-US" sz="1400" dirty="0"/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249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Traffic Signal Installations / Various Locations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aseline="0" dirty="0" smtClean="0"/>
                        <a:t>  </a:t>
                      </a:r>
                      <a:r>
                        <a:rPr lang="en-US" sz="1400" dirty="0" smtClean="0"/>
                        <a:t>                404</a:t>
                      </a:r>
                      <a:endParaRPr lang="en-US" sz="1400" dirty="0"/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aseline="0" dirty="0" smtClean="0"/>
                        <a:t>  </a:t>
                      </a:r>
                      <a:r>
                        <a:rPr lang="en-US" sz="1400" dirty="0" smtClean="0"/>
                        <a:t>                 150</a:t>
                      </a:r>
                      <a:endParaRPr lang="en-US" sz="1400" dirty="0"/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-</a:t>
                      </a:r>
                      <a:endParaRPr lang="en-US" sz="1400" dirty="0"/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249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Gutter Construction Program**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3,972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463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250</a:t>
                      </a:r>
                      <a:endParaRPr lang="en-US" sz="1400" dirty="0"/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2495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Sidewalk Maintenance Program</a:t>
                      </a:r>
                    </a:p>
                  </a:txBody>
                  <a:tcPr marT="45737" marB="45737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3,350</a:t>
                      </a:r>
                    </a:p>
                  </a:txBody>
                  <a:tcPr marT="45737" marB="45737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238</a:t>
                      </a:r>
                    </a:p>
                  </a:txBody>
                  <a:tcPr marT="45737" marB="45737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350</a:t>
                      </a:r>
                    </a:p>
                  </a:txBody>
                  <a:tcPr marT="45737" marB="45737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24958">
                <a:tc>
                  <a:txBody>
                    <a:bodyPr/>
                    <a:lstStyle/>
                    <a:p>
                      <a:pPr marL="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Slurry Seal Maintenance Program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1,630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202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285</a:t>
                      </a:r>
                      <a:endParaRPr lang="en-US" sz="1400" dirty="0"/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249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Street Reconstruction Program**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6,682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448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250</a:t>
                      </a:r>
                      <a:endParaRPr lang="en-US" sz="1400" dirty="0"/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249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Street Resurfacing Program**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         8,647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12" marB="4571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              482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12" marB="4571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550              </a:t>
                      </a:r>
                    </a:p>
                  </a:txBody>
                  <a:tcPr marT="45712" marB="45712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249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Street Tree Maintenance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2,830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36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610</a:t>
                      </a:r>
                      <a:endParaRPr lang="en-US" sz="1400" dirty="0"/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2495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  Verdugo</a:t>
                      </a:r>
                      <a:r>
                        <a:rPr lang="en-US" sz="1400" baseline="0" dirty="0" smtClean="0"/>
                        <a:t> Blvd Rehabilitation</a:t>
                      </a:r>
                      <a:endParaRPr lang="en-US" sz="1400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50</a:t>
                      </a:r>
                      <a:endParaRPr lang="en-US" sz="1400" dirty="0"/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-</a:t>
                      </a:r>
                      <a:endParaRPr lang="en-US" sz="1400" dirty="0"/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1,000</a:t>
                      </a:r>
                      <a:endParaRPr lang="en-US" sz="1400" dirty="0"/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2495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  Broadway Rehabilitation Phase 1 (Design)</a:t>
                      </a:r>
                      <a:endParaRPr lang="en-US" sz="1400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                      -</a:t>
                      </a:r>
                      <a:endParaRPr lang="en-US" sz="1400" dirty="0"/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                        -</a:t>
                      </a:r>
                      <a:endParaRPr lang="en-US" sz="1400" dirty="0"/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            150</a:t>
                      </a:r>
                      <a:endParaRPr lang="en-US" sz="1400" dirty="0"/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2495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  Construction Consultants - Mgmt &amp; Inspection</a:t>
                      </a:r>
                      <a:endParaRPr lang="en-US" sz="1400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-</a:t>
                      </a:r>
                      <a:endParaRPr lang="en-US" sz="1400" dirty="0"/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-</a:t>
                      </a:r>
                      <a:endParaRPr lang="en-US" sz="1400" dirty="0"/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400</a:t>
                      </a:r>
                      <a:endParaRPr lang="en-US" sz="1400" dirty="0"/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0115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  Geotechnical Engineering Services</a:t>
                      </a:r>
                      <a:endParaRPr lang="en-US" sz="1400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-</a:t>
                      </a:r>
                      <a:endParaRPr lang="en-US" sz="1400" dirty="0"/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-</a:t>
                      </a:r>
                      <a:endParaRPr lang="en-US" sz="1400" dirty="0"/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65</a:t>
                      </a:r>
                      <a:endParaRPr lang="en-US" sz="1400" dirty="0"/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6456402"/>
            <a:ext cx="5105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000" dirty="0" smtClean="0">
                <a:solidFill>
                  <a:srgbClr val="0070C0"/>
                </a:solidFill>
                <a:effectLst/>
              </a:rPr>
              <a:t>*    Remaining budget assumes all current encumbrances will be expensed by 6/30/18</a:t>
            </a:r>
          </a:p>
          <a:p>
            <a:pPr>
              <a:buNone/>
            </a:pPr>
            <a:r>
              <a:rPr lang="en-US" sz="1000" dirty="0">
                <a:solidFill>
                  <a:srgbClr val="0070C0"/>
                </a:solidFill>
                <a:effectLst/>
              </a:rPr>
              <a:t>**  Life to Date Project  Budget reflects five-years of appropriation</a:t>
            </a:r>
          </a:p>
          <a:p>
            <a:pPr marL="171450" indent="-171450">
              <a:buFont typeface="Arial" charset="0"/>
              <a:buChar char="•"/>
            </a:pPr>
            <a:endParaRPr lang="en-US" sz="1000" dirty="0">
              <a:solidFill>
                <a:srgbClr val="0070C0"/>
              </a:solidFill>
              <a:effectLst/>
            </a:endParaRPr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</p:spPr>
        <p:txBody>
          <a:bodyPr/>
          <a:lstStyle/>
          <a:p>
            <a:pPr algn="r">
              <a:buNone/>
              <a:defRPr/>
            </a:pPr>
            <a:r>
              <a:rPr lang="en-US" sz="1600" dirty="0" smtClean="0">
                <a:solidFill>
                  <a:schemeClr val="tx1"/>
                </a:solidFill>
                <a:effectLst/>
              </a:rPr>
              <a:t>Slide </a:t>
            </a:r>
            <a:fld id="{E0CFD87F-0353-40F2-BDE8-022005F15CC6}" type="slidenum">
              <a:rPr lang="en-US" sz="1600" smtClean="0">
                <a:solidFill>
                  <a:schemeClr val="tx1"/>
                </a:solidFill>
                <a:effectLst/>
              </a:rPr>
              <a:pPr algn="r">
                <a:buNone/>
                <a:defRPr/>
              </a:pPr>
              <a:t>16</a:t>
            </a:fld>
            <a:endParaRPr lang="en-US" sz="16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10194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609600"/>
          </a:xfrm>
        </p:spPr>
        <p:txBody>
          <a:bodyPr/>
          <a:lstStyle/>
          <a:p>
            <a:pPr algn="ctr"/>
            <a:r>
              <a:rPr lang="en-US" alt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Projects with Single Funding Source</a:t>
            </a:r>
            <a:br>
              <a:rPr lang="en-US" alt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Summary by Fund</a:t>
            </a:r>
            <a:r>
              <a:rPr lang="en-US" altLang="en-US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(In Thousands)</a:t>
            </a:r>
            <a:endParaRPr lang="en-US" altLang="en-US" sz="1400" dirty="0" smtClean="0"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565373" name="Group 125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070778866"/>
              </p:ext>
            </p:extLst>
          </p:nvPr>
        </p:nvGraphicFramePr>
        <p:xfrm>
          <a:off x="152400" y="1066884"/>
          <a:ext cx="8839200" cy="4952916"/>
        </p:xfrm>
        <a:graphic>
          <a:graphicData uri="http://schemas.openxmlformats.org/drawingml/2006/table">
            <a:tbl>
              <a:tblPr/>
              <a:tblGrid>
                <a:gridCol w="4419600"/>
                <a:gridCol w="1446414"/>
                <a:gridCol w="1753986"/>
                <a:gridCol w="1219200"/>
              </a:tblGrid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Life To Date Project Budget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Remaining Budget 3/31/18*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Proposed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 FY 2018-19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3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State Gas Tax Fund (Fund 402) Cont.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dirty="0"/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3895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  Highland</a:t>
                      </a:r>
                      <a:r>
                        <a:rPr lang="en-US" sz="1400" baseline="0" dirty="0" smtClean="0"/>
                        <a:t> Avenue Rehabilitation</a:t>
                      </a:r>
                      <a:endParaRPr lang="en-US" sz="1400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$                      -</a:t>
                      </a:r>
                      <a:endParaRPr lang="en-US" sz="1400" dirty="0"/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$                        -</a:t>
                      </a:r>
                      <a:endParaRPr lang="en-US" sz="1400" dirty="0"/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$          1,150</a:t>
                      </a:r>
                      <a:endParaRPr lang="en-US" sz="1400" dirty="0"/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3895">
                <a:tc>
                  <a:txBody>
                    <a:bodyPr/>
                    <a:lstStyle/>
                    <a:p>
                      <a:r>
                        <a:rPr lang="en-US" sz="1400" baseline="0" dirty="0" smtClean="0"/>
                        <a:t>   San Fernando Rehabilitation Phase 3</a:t>
                      </a:r>
                      <a:endParaRPr lang="en-US" sz="1400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                      -</a:t>
                      </a:r>
                      <a:endParaRPr lang="en-US" sz="1400" dirty="0"/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                        -</a:t>
                      </a:r>
                      <a:endParaRPr lang="en-US" sz="1400" dirty="0"/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           2,200</a:t>
                      </a:r>
                      <a:endParaRPr lang="en-US" sz="1400" dirty="0"/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3895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  Traffic Signal Installation/</a:t>
                      </a:r>
                      <a:r>
                        <a:rPr lang="en-US" sz="1400" baseline="0" dirty="0" smtClean="0"/>
                        <a:t>Jackson &amp; California</a:t>
                      </a:r>
                      <a:endParaRPr lang="en-US" sz="1400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-</a:t>
                      </a:r>
                      <a:endParaRPr lang="en-US" sz="1400" dirty="0"/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-</a:t>
                      </a:r>
                      <a:endParaRPr lang="en-US" sz="1400" dirty="0"/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350</a:t>
                      </a:r>
                      <a:endParaRPr lang="en-US" sz="1400" dirty="0"/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3895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</a:rPr>
                        <a:t>$           28,165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</a:rPr>
                        <a:t>$               2,528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</a:rPr>
                        <a:t>$          7,610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24982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Tx/>
                        <a:buNone/>
                        <a:tabLst/>
                        <a:defRPr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302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Parks Development Impact Fee Fund (Fund 405)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3895">
                <a:tc>
                  <a:txBody>
                    <a:bodyPr/>
                    <a:lstStyle/>
                    <a:p>
                      <a:pPr marL="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Carr Park Outdoor Fitness Center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 65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   25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-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3895">
                <a:tc>
                  <a:txBody>
                    <a:bodyPr/>
                    <a:lstStyle/>
                    <a:p>
                      <a:pPr marL="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Central Park Plaza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2,250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2,242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3895">
                <a:tc>
                  <a:txBody>
                    <a:bodyPr/>
                    <a:lstStyle/>
                    <a:p>
                      <a:pPr marL="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Cerritos Elementary Multi-Purpose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3,439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3,294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3895">
                <a:tc>
                  <a:txBody>
                    <a:bodyPr/>
                    <a:lstStyle/>
                    <a:p>
                      <a:pPr marL="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Maple Park All Inclusive Playground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825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744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3895">
                <a:tc>
                  <a:txBody>
                    <a:bodyPr/>
                    <a:lstStyle/>
                    <a:p>
                      <a:pPr marL="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Mid City Park Development Master Plan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78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3895">
                <a:tc>
                  <a:txBody>
                    <a:bodyPr/>
                    <a:lstStyle/>
                    <a:p>
                      <a:pPr marL="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Outdoor Fitness Equipment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110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    40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 -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3895">
                <a:tc>
                  <a:txBody>
                    <a:bodyPr/>
                    <a:lstStyle/>
                    <a:p>
                      <a:pPr lvl="0" algn="l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Planning and Design Studies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400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112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484">
                <a:tc>
                  <a:txBody>
                    <a:bodyPr/>
                    <a:lstStyle/>
                    <a:p>
                      <a:pPr marL="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>
                          <a:tab pos="228600" algn="l"/>
                        </a:tabLst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6477000"/>
            <a:ext cx="510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000" dirty="0" smtClean="0">
                <a:solidFill>
                  <a:srgbClr val="0070C0"/>
                </a:solidFill>
                <a:effectLst/>
              </a:rPr>
              <a:t>* Remaining budget assumes all current encumbrances will be expensed by 6/30/18</a:t>
            </a:r>
            <a:endParaRPr lang="en-US" sz="1000" dirty="0">
              <a:solidFill>
                <a:srgbClr val="0070C0"/>
              </a:solidFill>
              <a:effectLst/>
            </a:endParaRPr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</p:spPr>
        <p:txBody>
          <a:bodyPr/>
          <a:lstStyle/>
          <a:p>
            <a:pPr algn="r">
              <a:buNone/>
              <a:defRPr/>
            </a:pPr>
            <a:r>
              <a:rPr lang="en-US" sz="1600" dirty="0" smtClean="0">
                <a:solidFill>
                  <a:schemeClr val="tx1"/>
                </a:solidFill>
                <a:effectLst/>
              </a:rPr>
              <a:t>Slide </a:t>
            </a:r>
            <a:fld id="{E0CFD87F-0353-40F2-BDE8-022005F15CC6}" type="slidenum">
              <a:rPr lang="en-US" sz="1600" smtClean="0">
                <a:solidFill>
                  <a:schemeClr val="tx1"/>
                </a:solidFill>
                <a:effectLst/>
              </a:rPr>
              <a:pPr algn="r">
                <a:buNone/>
                <a:defRPr/>
              </a:pPr>
              <a:t>17</a:t>
            </a:fld>
            <a:endParaRPr lang="en-US" sz="16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15524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609600"/>
          </a:xfrm>
        </p:spPr>
        <p:txBody>
          <a:bodyPr/>
          <a:lstStyle/>
          <a:p>
            <a:pPr algn="ctr"/>
            <a:r>
              <a:rPr lang="en-US" alt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Projects with Single Funding Source</a:t>
            </a:r>
            <a:br>
              <a:rPr lang="en-US" alt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Summary by Fund</a:t>
            </a:r>
            <a:r>
              <a:rPr lang="en-US" altLang="en-US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(In Thousands)</a:t>
            </a:r>
            <a:endParaRPr lang="en-US" altLang="en-US" sz="1400" dirty="0" smtClean="0"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565373" name="Group 125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653988260"/>
              </p:ext>
            </p:extLst>
          </p:nvPr>
        </p:nvGraphicFramePr>
        <p:xfrm>
          <a:off x="152400" y="1066800"/>
          <a:ext cx="8839200" cy="4495782"/>
        </p:xfrm>
        <a:graphic>
          <a:graphicData uri="http://schemas.openxmlformats.org/drawingml/2006/table">
            <a:tbl>
              <a:tblPr/>
              <a:tblGrid>
                <a:gridCol w="4572000"/>
                <a:gridCol w="1371600"/>
                <a:gridCol w="1676400"/>
                <a:gridCol w="1219200"/>
              </a:tblGrid>
              <a:tr h="518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Life To Date Project Budget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Remaining Budget 3/31/18*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Proposed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 FY 2018-19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809">
                <a:tc>
                  <a:txBody>
                    <a:bodyPr/>
                    <a:lstStyle/>
                    <a:p>
                      <a:pPr marL="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Parks Development Impact Fee Fund (Fund 405)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Cont.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809">
                <a:tc>
                  <a:txBody>
                    <a:bodyPr/>
                    <a:lstStyle/>
                    <a:p>
                      <a:pPr marL="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Sports Complex Batting Cage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400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  379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-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809">
                <a:tc>
                  <a:txBody>
                    <a:bodyPr/>
                    <a:lstStyle/>
                    <a:p>
                      <a:pPr marL="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Verdugo Park All Inclusive Playground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825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809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809">
                <a:tc>
                  <a:txBody>
                    <a:bodyPr/>
                    <a:lstStyle/>
                    <a:p>
                      <a:pPr marL="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Wilson Middle School Multi-Use Field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5,050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4,898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809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$         13,464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$              12,621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$                 -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2492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8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CIP Reimbursement Fund (Fund 409)</a:t>
                      </a: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809">
                <a:tc>
                  <a:txBody>
                    <a:bodyPr/>
                    <a:lstStyle/>
                    <a:p>
                      <a:pPr marL="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Various Improvements to GPD Building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242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    14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-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8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Burbank-Glendale Tr. System Coordination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               602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                 59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   -</a:t>
                      </a:r>
                    </a:p>
                  </a:txBody>
                  <a:tcPr marT="45712" marB="45712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8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Los Feliz Entryway Improvement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12" marB="45712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8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North Verdugo Road Safety Improvement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150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134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12" marB="45712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8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Riverside-Western Rehabilitation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105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12" marB="45712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809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$            1,144</a:t>
                      </a:r>
                    </a:p>
                  </a:txBody>
                  <a:tcPr marT="45712" marB="4571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$                   266</a:t>
                      </a:r>
                    </a:p>
                  </a:txBody>
                  <a:tcPr marT="45712" marB="4571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$                 -</a:t>
                      </a:r>
                    </a:p>
                  </a:txBody>
                  <a:tcPr marT="45712" marB="45712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319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6477000"/>
            <a:ext cx="510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000" dirty="0" smtClean="0">
                <a:solidFill>
                  <a:srgbClr val="0070C0"/>
                </a:solidFill>
                <a:effectLst/>
              </a:rPr>
              <a:t>* Remaining budget assumes all current encumbrances will be expensed by 6/30/18</a:t>
            </a:r>
            <a:endParaRPr lang="en-US" sz="1000" dirty="0">
              <a:solidFill>
                <a:srgbClr val="0070C0"/>
              </a:solidFill>
              <a:effectLst/>
            </a:endParaRPr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</p:spPr>
        <p:txBody>
          <a:bodyPr/>
          <a:lstStyle/>
          <a:p>
            <a:pPr algn="r">
              <a:buNone/>
              <a:defRPr/>
            </a:pPr>
            <a:r>
              <a:rPr lang="en-US" sz="1600" dirty="0" smtClean="0">
                <a:solidFill>
                  <a:schemeClr val="tx1"/>
                </a:solidFill>
                <a:effectLst/>
              </a:rPr>
              <a:t>Slide </a:t>
            </a:r>
            <a:fld id="{E0CFD87F-0353-40F2-BDE8-022005F15CC6}" type="slidenum">
              <a:rPr lang="en-US" sz="1600" smtClean="0">
                <a:solidFill>
                  <a:schemeClr val="tx1"/>
                </a:solidFill>
                <a:effectLst/>
              </a:rPr>
              <a:pPr algn="r">
                <a:buNone/>
                <a:defRPr/>
              </a:pPr>
              <a:t>18</a:t>
            </a:fld>
            <a:endParaRPr lang="en-US" sz="16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5476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/>
          <a:lstStyle/>
          <a:p>
            <a:pPr algn="ctr"/>
            <a:r>
              <a:rPr lang="en-US" alt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Projects with Single Funding Source</a:t>
            </a:r>
            <a:br>
              <a:rPr lang="en-US" alt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Summary by Fund</a:t>
            </a:r>
            <a:r>
              <a:rPr lang="en-US" altLang="en-US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(In Thousands)</a:t>
            </a:r>
            <a:endParaRPr lang="en-US" altLang="en-US" sz="1400" dirty="0" smtClean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56550" name="Group 166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31998755"/>
              </p:ext>
            </p:extLst>
          </p:nvPr>
        </p:nvGraphicFramePr>
        <p:xfrm>
          <a:off x="152400" y="1066782"/>
          <a:ext cx="8839199" cy="4191032"/>
        </p:xfrm>
        <a:graphic>
          <a:graphicData uri="http://schemas.openxmlformats.org/drawingml/2006/table">
            <a:tbl>
              <a:tblPr/>
              <a:tblGrid>
                <a:gridCol w="4294126"/>
                <a:gridCol w="1509681"/>
                <a:gridCol w="1663793"/>
                <a:gridCol w="1371599"/>
              </a:tblGrid>
              <a:tr h="5708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Life To Date Project Budget</a:t>
                      </a:r>
                    </a:p>
                  </a:txBody>
                  <a:tcPr marT="45729" marB="45729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Remaining Budget 3/31/18*</a:t>
                      </a:r>
                    </a:p>
                  </a:txBody>
                  <a:tcPr marT="45729" marB="45729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Proposed FY2018-19</a:t>
                      </a:r>
                    </a:p>
                  </a:txBody>
                  <a:tcPr marT="45729" marB="45729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67151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San Fernando Corridor Tax Share Fund (Fund 410)</a:t>
                      </a: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67151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Flower Street Improvement &amp; Widening</a:t>
                      </a: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$              400</a:t>
                      </a:r>
                    </a:p>
                  </a:txBody>
                  <a:tcPr marT="45712" marB="4571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386</a:t>
                      </a:r>
                    </a:p>
                  </a:txBody>
                  <a:tcPr marT="45712" marB="4571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$                  -</a:t>
                      </a:r>
                    </a:p>
                  </a:txBody>
                  <a:tcPr marT="45712" marB="45712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67151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</a:rPr>
                        <a:t>$              400</a:t>
                      </a:r>
                    </a:p>
                  </a:txBody>
                  <a:tcPr marT="45712" marB="4571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</a:rPr>
                        <a:t>  $                386</a:t>
                      </a:r>
                    </a:p>
                  </a:txBody>
                  <a:tcPr marT="45712" marB="4571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</a:rPr>
                        <a:t> $                  -</a:t>
                      </a:r>
                    </a:p>
                  </a:txBody>
                  <a:tcPr marT="45712" marB="45712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18123">
                <a:tc>
                  <a:txBody>
                    <a:bodyPr/>
                    <a:lstStyle/>
                    <a:p>
                      <a:pPr marL="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67151">
                <a:tc>
                  <a:txBody>
                    <a:bodyPr/>
                    <a:lstStyle/>
                    <a:p>
                      <a:pPr marL="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Recreation Fund (Fund 501)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671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Ballfield Renovation Program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100</a:t>
                      </a:r>
                    </a:p>
                  </a:txBody>
                  <a:tcPr marT="45713" marB="45713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   5</a:t>
                      </a:r>
                    </a:p>
                  </a:txBody>
                  <a:tcPr marT="45713" marB="45713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 -</a:t>
                      </a:r>
                    </a:p>
                  </a:txBody>
                  <a:tcPr marT="45713" marB="45713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67151">
                <a:tc>
                  <a:txBody>
                    <a:bodyPr/>
                    <a:lstStyle/>
                    <a:p>
                      <a:pPr marL="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Sports Complex Concession Renovation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500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466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67151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Upper Scholl Canyon Renovation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650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548                 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-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45485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</a:rPr>
                        <a:t>$           1,250</a:t>
                      </a:r>
                    </a:p>
                  </a:txBody>
                  <a:tcPr marT="45712" marB="4571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</a:rPr>
                        <a:t>  $             1,019</a:t>
                      </a:r>
                    </a:p>
                  </a:txBody>
                  <a:tcPr marT="45712" marB="4571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</a:rPr>
                        <a:t> $                  -</a:t>
                      </a:r>
                    </a:p>
                  </a:txBody>
                  <a:tcPr marT="45712" marB="45712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45485">
                <a:tc>
                  <a:txBody>
                    <a:bodyPr/>
                    <a:lstStyle/>
                    <a:p>
                      <a:pPr marL="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7FC7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7FC7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7FC7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671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Hazardous Disposal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 Fund (Fund 510)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67151">
                <a:tc>
                  <a:txBody>
                    <a:bodyPr/>
                    <a:lstStyle/>
                    <a:p>
                      <a:pPr marL="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Ventilation System Replacement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35</a:t>
                      </a:r>
                    </a:p>
                  </a:txBody>
                  <a:tcPr marT="45713" marB="45713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 35</a:t>
                      </a:r>
                    </a:p>
                  </a:txBody>
                  <a:tcPr marT="45713" marB="45713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 -</a:t>
                      </a:r>
                    </a:p>
                  </a:txBody>
                  <a:tcPr marT="45713" marB="45713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       35</a:t>
                      </a:r>
                    </a:p>
                  </a:txBody>
                  <a:tcPr marT="45713" marB="45713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         35</a:t>
                      </a:r>
                    </a:p>
                  </a:txBody>
                  <a:tcPr marT="45713" marB="45713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         -</a:t>
                      </a:r>
                    </a:p>
                  </a:txBody>
                  <a:tcPr marT="45713" marB="45713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6535579"/>
            <a:ext cx="510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000" dirty="0" smtClean="0">
                <a:solidFill>
                  <a:srgbClr val="0070C0"/>
                </a:solidFill>
              </a:rPr>
              <a:t>* </a:t>
            </a:r>
            <a:r>
              <a:rPr lang="en-US" sz="1000" dirty="0" smtClean="0">
                <a:solidFill>
                  <a:srgbClr val="0070C0"/>
                </a:solidFill>
                <a:effectLst/>
              </a:rPr>
              <a:t>Remaining budget assumes all current encumbrances will be expensed by 6/30/18</a:t>
            </a:r>
            <a:endParaRPr lang="en-US" sz="1000" dirty="0">
              <a:solidFill>
                <a:srgbClr val="0070C0"/>
              </a:solidFill>
              <a:effectLst/>
            </a:endParaRPr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</p:spPr>
        <p:txBody>
          <a:bodyPr/>
          <a:lstStyle/>
          <a:p>
            <a:pPr algn="r">
              <a:buNone/>
              <a:defRPr/>
            </a:pPr>
            <a:r>
              <a:rPr lang="en-US" sz="1600" dirty="0" smtClean="0">
                <a:solidFill>
                  <a:schemeClr val="tx1"/>
                </a:solidFill>
                <a:effectLst/>
              </a:rPr>
              <a:t>Slide </a:t>
            </a:r>
            <a:fld id="{E0CFD87F-0353-40F2-BDE8-022005F15CC6}" type="slidenum">
              <a:rPr lang="en-US" sz="1600" smtClean="0">
                <a:solidFill>
                  <a:schemeClr val="tx1"/>
                </a:solidFill>
                <a:effectLst/>
              </a:rPr>
              <a:pPr algn="r">
                <a:buNone/>
                <a:defRPr/>
              </a:pPr>
              <a:t>19</a:t>
            </a:fld>
            <a:endParaRPr lang="en-US" sz="16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45781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409575" y="1371600"/>
            <a:ext cx="8305800" cy="4530725"/>
          </a:xfrm>
        </p:spPr>
        <p:txBody>
          <a:bodyPr/>
          <a:lstStyle/>
          <a:p>
            <a:pPr eaLnBrk="1" hangingPunct="1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 smtClean="0">
                <a:effectLst/>
              </a:rPr>
              <a:t>Capital </a:t>
            </a:r>
            <a:r>
              <a:rPr lang="en-US" sz="2400" dirty="0">
                <a:effectLst/>
              </a:rPr>
              <a:t>Improvement </a:t>
            </a:r>
            <a:r>
              <a:rPr lang="en-US" sz="2400" dirty="0" smtClean="0">
                <a:effectLst/>
              </a:rPr>
              <a:t>Program</a:t>
            </a:r>
          </a:p>
          <a:p>
            <a:pPr lvl="1" eaLnBrk="1" hangingPunct="1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US" sz="2000" dirty="0" smtClean="0">
                <a:effectLst/>
              </a:rPr>
              <a:t>Projects with Multiple Funding Sources</a:t>
            </a:r>
          </a:p>
          <a:p>
            <a:pPr lvl="1" eaLnBrk="1" hangingPunct="1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US" sz="2000" dirty="0" smtClean="0">
                <a:effectLst/>
              </a:rPr>
              <a:t>Projects with Single Funding Source</a:t>
            </a:r>
          </a:p>
          <a:p>
            <a:pPr lvl="1" eaLnBrk="1" hangingPunct="1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US" sz="2000" dirty="0" smtClean="0">
                <a:effectLst/>
              </a:rPr>
              <a:t>Recap by Fund</a:t>
            </a:r>
          </a:p>
          <a:p>
            <a:pPr eaLnBrk="1" hangingPunct="1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 smtClean="0">
                <a:effectLst/>
              </a:rPr>
              <a:t>Proposed Citywide Fee Changes</a:t>
            </a:r>
          </a:p>
          <a:p>
            <a:pPr eaLnBrk="1" hangingPunct="1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 smtClean="0"/>
              <a:t>Follow-up Items from Previous Study Sessions</a:t>
            </a:r>
            <a:endParaRPr lang="en-US" sz="2400" dirty="0" smtClean="0">
              <a:effectLst/>
            </a:endParaRPr>
          </a:p>
          <a:p>
            <a:pPr eaLnBrk="1" hangingPunct="1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 smtClean="0">
                <a:effectLst/>
              </a:rPr>
              <a:t>Budget Adoption Calendar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sz="2400" dirty="0" smtClean="0">
                <a:effectLst/>
              </a:rPr>
              <a:t>Questions &amp; Comments</a:t>
            </a:r>
          </a:p>
          <a:p>
            <a:pPr marL="0" indent="0">
              <a:buNone/>
              <a:defRPr/>
            </a:pPr>
            <a:endParaRPr lang="en-US" sz="2400" dirty="0" smtClean="0"/>
          </a:p>
        </p:txBody>
      </p:sp>
      <p:sp>
        <p:nvSpPr>
          <p:cNvPr id="460965" name="Rectangle 165"/>
          <p:cNvSpPr>
            <a:spLocks noChangeArrowheads="1"/>
          </p:cNvSpPr>
          <p:nvPr/>
        </p:nvSpPr>
        <p:spPr bwMode="auto">
          <a:xfrm>
            <a:off x="295275" y="228600"/>
            <a:ext cx="853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buFontTx/>
              <a:buNone/>
              <a:defRPr/>
            </a:pPr>
            <a:r>
              <a:rPr lang="en-US" sz="2800" dirty="0">
                <a:solidFill>
                  <a:srgbClr val="0070C0"/>
                </a:solidFill>
                <a:effectLst/>
              </a:rPr>
              <a:t>FY</a:t>
            </a:r>
            <a:r>
              <a:rPr lang="en-US" sz="28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smtClean="0">
                <a:solidFill>
                  <a:srgbClr val="0070C0"/>
                </a:solidFill>
                <a:effectLst/>
              </a:rPr>
              <a:t>2018-19</a:t>
            </a:r>
            <a:r>
              <a:rPr lang="en-US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smtClean="0">
                <a:solidFill>
                  <a:srgbClr val="0070C0"/>
                </a:solidFill>
                <a:effectLst/>
              </a:rPr>
              <a:t>Proposed</a:t>
            </a:r>
            <a:r>
              <a:rPr lang="en-US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>
                <a:solidFill>
                  <a:srgbClr val="0070C0"/>
                </a:solidFill>
                <a:effectLst/>
              </a:rPr>
              <a:t>Budget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2400" dirty="0">
                <a:solidFill>
                  <a:schemeClr val="tx1"/>
                </a:solidFill>
                <a:effectLst/>
              </a:rPr>
              <a:t>Agenda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buNone/>
              <a:defRPr/>
            </a:pPr>
            <a:r>
              <a:rPr lang="en-US" sz="1600" dirty="0" smtClean="0">
                <a:solidFill>
                  <a:schemeClr val="tx1"/>
                </a:solidFill>
                <a:effectLst/>
              </a:rPr>
              <a:t>Slide </a:t>
            </a:r>
            <a:fld id="{E0CFD87F-0353-40F2-BDE8-022005F15CC6}" type="slidenum">
              <a:rPr lang="en-US" sz="1600" smtClean="0">
                <a:solidFill>
                  <a:schemeClr val="tx1"/>
                </a:solidFill>
                <a:effectLst/>
              </a:rPr>
              <a:pPr algn="r">
                <a:buNone/>
                <a:defRPr/>
              </a:pPr>
              <a:t>2</a:t>
            </a:fld>
            <a:endParaRPr lang="en-US" sz="16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89138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/>
          <a:lstStyle/>
          <a:p>
            <a:pPr algn="ctr"/>
            <a:r>
              <a:rPr lang="en-US" alt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Projects with Single Funding Source</a:t>
            </a:r>
            <a:br>
              <a:rPr lang="en-US" alt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Summary by Fund</a:t>
            </a:r>
            <a:r>
              <a:rPr lang="en-US" altLang="en-US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(In Thousands)</a:t>
            </a:r>
            <a:endParaRPr lang="en-US" altLang="en-US" sz="1400" dirty="0" smtClean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56550" name="Group 166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762498401"/>
              </p:ext>
            </p:extLst>
          </p:nvPr>
        </p:nvGraphicFramePr>
        <p:xfrm>
          <a:off x="152400" y="990600"/>
          <a:ext cx="8839199" cy="5264795"/>
        </p:xfrm>
        <a:graphic>
          <a:graphicData uri="http://schemas.openxmlformats.org/drawingml/2006/table">
            <a:tbl>
              <a:tblPr/>
              <a:tblGrid>
                <a:gridCol w="4294126"/>
                <a:gridCol w="1509681"/>
                <a:gridCol w="1688466"/>
                <a:gridCol w="1346926"/>
              </a:tblGrid>
              <a:tr h="5708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Life To Date Project Budget</a:t>
                      </a:r>
                    </a:p>
                  </a:txBody>
                  <a:tcPr marT="45729" marB="45729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Remaining Budget 3/31/18*</a:t>
                      </a:r>
                    </a:p>
                  </a:txBody>
                  <a:tcPr marT="45729" marB="45729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Proposed FY2018-19</a:t>
                      </a:r>
                    </a:p>
                  </a:txBody>
                  <a:tcPr marT="45729" marB="45729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671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Parking Fund (Fund 520)</a:t>
                      </a: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671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Downtown Parking Improvements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$         400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$                  190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$                   -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671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Exchange Parking Str. Improvement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950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56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-</a:t>
                      </a:r>
                      <a:endParaRPr lang="en-US" sz="1400" dirty="0"/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671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Parking Lot Resurfacing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                 400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                   38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 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              -</a:t>
                      </a:r>
                      <a:endParaRPr lang="en-US" sz="1400" dirty="0"/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671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Parking Structure Imp. Project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598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6715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  Parking</a:t>
                      </a:r>
                      <a:r>
                        <a:rPr lang="en-US" sz="1400" baseline="0" dirty="0" smtClean="0"/>
                        <a:t> Lot &amp; Meter Improvement</a:t>
                      </a:r>
                      <a:endParaRPr lang="en-US" sz="1400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                  600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                  116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             300</a:t>
                      </a:r>
                      <a:endParaRPr lang="en-US" sz="1400" dirty="0"/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67151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      2,950</a:t>
                      </a:r>
                    </a:p>
                  </a:txBody>
                  <a:tcPr marT="45729" marB="45729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                  998</a:t>
                      </a:r>
                    </a:p>
                  </a:txBody>
                  <a:tcPr marT="45729" marB="45729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              300</a:t>
                      </a:r>
                    </a:p>
                  </a:txBody>
                  <a:tcPr marT="45729" marB="45729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453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Sewer Fund (Fund 525)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45373">
                <a:tc>
                  <a:txBody>
                    <a:bodyPr/>
                    <a:lstStyle/>
                    <a:p>
                      <a:pPr marL="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Bioswale Construction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100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 100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  -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36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  Brand Storm Water Lift</a:t>
                      </a:r>
                      <a:r>
                        <a:rPr lang="en-US" sz="1400" baseline="0" dirty="0" smtClean="0"/>
                        <a:t> Station</a:t>
                      </a:r>
                      <a:endParaRPr lang="en-US" sz="1400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              115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                115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                -</a:t>
                      </a:r>
                      <a:endParaRPr lang="en-US" sz="1400" dirty="0"/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3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Chevy Chase Sewer Diversion 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23,608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650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12" marB="45712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3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Emergency Sewer and SD Repair Program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1,925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3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Pacific &amp; Burchett WW Cap Improvement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1,580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46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3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PW Yard Recycled Water Main Ext.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365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365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3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San Fernando &amp; Highland Drain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675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169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12" marB="45712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6535579"/>
            <a:ext cx="510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000" dirty="0" smtClean="0">
                <a:solidFill>
                  <a:srgbClr val="0070C0"/>
                </a:solidFill>
              </a:rPr>
              <a:t>* </a:t>
            </a:r>
            <a:r>
              <a:rPr lang="en-US" sz="1000" dirty="0" smtClean="0">
                <a:solidFill>
                  <a:srgbClr val="0070C0"/>
                </a:solidFill>
                <a:effectLst/>
              </a:rPr>
              <a:t>Remaining budget assumes all current encumbrances will be expensed by 6/30/18</a:t>
            </a:r>
            <a:endParaRPr lang="en-US" sz="1000" dirty="0">
              <a:solidFill>
                <a:srgbClr val="0070C0"/>
              </a:solidFill>
              <a:effectLst/>
            </a:endParaRPr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</p:spPr>
        <p:txBody>
          <a:bodyPr/>
          <a:lstStyle/>
          <a:p>
            <a:pPr algn="r">
              <a:buNone/>
              <a:defRPr/>
            </a:pPr>
            <a:r>
              <a:rPr lang="en-US" sz="1600" dirty="0" smtClean="0">
                <a:solidFill>
                  <a:schemeClr val="tx1"/>
                </a:solidFill>
                <a:effectLst/>
              </a:rPr>
              <a:t>Slide </a:t>
            </a:r>
            <a:fld id="{E0CFD87F-0353-40F2-BDE8-022005F15CC6}" type="slidenum">
              <a:rPr lang="en-US" sz="1600" smtClean="0">
                <a:solidFill>
                  <a:schemeClr val="tx1"/>
                </a:solidFill>
                <a:effectLst/>
              </a:rPr>
              <a:pPr algn="r">
                <a:buNone/>
                <a:defRPr/>
              </a:pPr>
              <a:t>20</a:t>
            </a:fld>
            <a:endParaRPr lang="en-US" sz="16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783045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29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7939671"/>
              </p:ext>
            </p:extLst>
          </p:nvPr>
        </p:nvGraphicFramePr>
        <p:xfrm>
          <a:off x="152401" y="1039366"/>
          <a:ext cx="8839200" cy="4523252"/>
        </p:xfrm>
        <a:graphic>
          <a:graphicData uri="http://schemas.openxmlformats.org/drawingml/2006/table">
            <a:tbl>
              <a:tblPr/>
              <a:tblGrid>
                <a:gridCol w="4093796"/>
                <a:gridCol w="1652039"/>
                <a:gridCol w="1648496"/>
                <a:gridCol w="1444869"/>
              </a:tblGrid>
              <a:tr h="5574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Life To Date Project Budget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Remaining Budget 3/31/18*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Proposed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FY 2018-19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4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Sewer Fund (Fund 525) Cont.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4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Sludge and Debris Drying Facility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    $                 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      $ 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             45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$                  -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41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  Storm Water</a:t>
                      </a:r>
                      <a:r>
                        <a:rPr lang="en-US" sz="1400" baseline="0" dirty="0" smtClean="0"/>
                        <a:t> Pollutant Treatment</a:t>
                      </a:r>
                      <a:endParaRPr lang="en-US" sz="1400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1,000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1,000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-</a:t>
                      </a:r>
                      <a:endParaRPr lang="en-US" sz="1400" dirty="0"/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4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Tyburn Street Wastewater Cap Improvement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1,600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4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Wastewater Capacity Improvement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4,862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812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-</a:t>
                      </a:r>
                      <a:endParaRPr lang="en-US" sz="1400" dirty="0"/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29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Corrugated Metal Pipe replacement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             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9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62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                629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100              </a:t>
                      </a:r>
                      <a:endParaRPr lang="en-US" sz="1400" dirty="0"/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29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Doran Pump Station Rehab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           2,327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                  12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                52</a:t>
                      </a:r>
                      <a:endParaRPr lang="en-US" sz="1400" dirty="0"/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2956">
                <a:tc>
                  <a:txBody>
                    <a:bodyPr/>
                    <a:lstStyle/>
                    <a:p>
                      <a:pPr marL="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Hyperion Waste Water</a:t>
                      </a:r>
                      <a:r>
                        <a:rPr lang="en-US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System</a:t>
                      </a:r>
                      <a:endParaRPr lang="en-US" sz="14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23,253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1,871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2,500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29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LA-Glendale Water Reclaim Plant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21,500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5,715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12,804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29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Sewer Reconstruction Program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             7,065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                 997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           150</a:t>
                      </a:r>
                      <a:endParaRPr lang="en-US" sz="1400" dirty="0"/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2956">
                <a:tc>
                  <a:txBody>
                    <a:bodyPr/>
                    <a:lstStyle/>
                    <a:p>
                      <a:pPr marL="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Wastewater Shop Tennant Improvement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130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2956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          91,037</a:t>
                      </a:r>
                    </a:p>
                  </a:txBody>
                  <a:tcPr marT="45729" marB="45729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         12,905</a:t>
                      </a:r>
                    </a:p>
                  </a:txBody>
                  <a:tcPr marT="45729" marB="45729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       15,736</a:t>
                      </a:r>
                    </a:p>
                  </a:txBody>
                  <a:tcPr marT="45729" marB="45729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2956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04800" y="228600"/>
            <a:ext cx="853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11111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9pPr>
          </a:lstStyle>
          <a:p>
            <a:pPr algn="ctr">
              <a:buFontTx/>
              <a:buNone/>
            </a:pPr>
            <a:r>
              <a:rPr lang="en-US" altLang="en-US" sz="2400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Projects with Single Funding Source</a:t>
            </a:r>
            <a:br>
              <a:rPr lang="en-US" altLang="en-US" sz="2400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Project Summary by Fund</a:t>
            </a:r>
            <a:r>
              <a:rPr lang="en-US" altLang="en-US" sz="2000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sz="2000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40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(In Thousands)</a:t>
            </a:r>
            <a:endParaRPr lang="en-US" altLang="en-US" sz="1400" kern="0" dirty="0">
              <a:solidFill>
                <a:schemeClr val="tx1"/>
              </a:soli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324600"/>
            <a:ext cx="510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000" dirty="0" smtClean="0">
                <a:solidFill>
                  <a:srgbClr val="0070C0"/>
                </a:solidFill>
                <a:effectLst/>
              </a:rPr>
              <a:t>* Remaining budget assumes all current encumbrances will be expensed by 6/30/18</a:t>
            </a:r>
            <a:endParaRPr lang="en-US" sz="1000" dirty="0">
              <a:solidFill>
                <a:srgbClr val="0070C0"/>
              </a:solidFill>
              <a:effectLst/>
            </a:endParaRPr>
          </a:p>
        </p:txBody>
      </p:sp>
      <p:sp>
        <p:nvSpPr>
          <p:cNvPr id="6" name="Slide Number Placeholder 2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9pPr>
          </a:lstStyle>
          <a:p>
            <a:pPr algn="r">
              <a:buFont typeface="Wingdings" pitchFamily="2" charset="2"/>
              <a:buNone/>
              <a:defRPr/>
            </a:pPr>
            <a:r>
              <a:rPr lang="en-US" sz="1600" dirty="0" smtClean="0">
                <a:solidFill>
                  <a:schemeClr val="tx1"/>
                </a:solidFill>
                <a:effectLst/>
              </a:rPr>
              <a:t>Slide </a:t>
            </a:r>
            <a:fld id="{E0CFD87F-0353-40F2-BDE8-022005F15CC6}" type="slidenum">
              <a:rPr lang="en-US" sz="1600" smtClean="0">
                <a:solidFill>
                  <a:schemeClr val="tx1"/>
                </a:solidFill>
                <a:effectLst/>
              </a:rPr>
              <a:pPr algn="r">
                <a:buFont typeface="Wingdings" pitchFamily="2" charset="2"/>
                <a:buNone/>
                <a:defRPr/>
              </a:pPr>
              <a:t>21</a:t>
            </a:fld>
            <a:endParaRPr lang="en-US" sz="16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70316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/>
          <a:lstStyle/>
          <a:p>
            <a:pPr algn="ctr"/>
            <a:r>
              <a:rPr lang="en-US" alt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Projects with Single Funding Source</a:t>
            </a:r>
            <a:br>
              <a:rPr lang="en-US" alt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Summary by Fund</a:t>
            </a:r>
            <a:r>
              <a:rPr lang="en-US" altLang="en-US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(In Thousands)</a:t>
            </a:r>
            <a:endParaRPr lang="en-US" altLang="en-US" sz="1400" dirty="0" smtClean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56550" name="Group 166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979447427"/>
              </p:ext>
            </p:extLst>
          </p:nvPr>
        </p:nvGraphicFramePr>
        <p:xfrm>
          <a:off x="228600" y="990599"/>
          <a:ext cx="8762998" cy="5029278"/>
        </p:xfrm>
        <a:graphic>
          <a:graphicData uri="http://schemas.openxmlformats.org/drawingml/2006/table">
            <a:tbl>
              <a:tblPr/>
              <a:tblGrid>
                <a:gridCol w="4257108"/>
                <a:gridCol w="1496666"/>
                <a:gridCol w="1673910"/>
                <a:gridCol w="1335314"/>
              </a:tblGrid>
              <a:tr h="2286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Life To Date Project Budget</a:t>
                      </a:r>
                    </a:p>
                  </a:txBody>
                  <a:tcPr marT="45729" marB="45729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Remaining Budget 3/31/18*</a:t>
                      </a:r>
                    </a:p>
                  </a:txBody>
                  <a:tcPr marT="45729" marB="45729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Proposed FY2018-19</a:t>
                      </a:r>
                    </a:p>
                  </a:txBody>
                  <a:tcPr marT="45729" marB="45729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438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Refuse Disposal Fund (Fund 530)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dirty="0"/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438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Beverage Container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479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    95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-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438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Scholl Canyon Landfill Exp. Environmental Study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1,020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   590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 -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438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Annual Cal-Recycle Grant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                102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                    47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55</a:t>
                      </a:r>
                    </a:p>
                  </a:txBody>
                  <a:tcPr marT="45712" marB="45712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438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Automated Container and Refuse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               700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                 700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350</a:t>
                      </a:r>
                    </a:p>
                  </a:txBody>
                  <a:tcPr marT="45712" marB="45712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43805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              2,301</a:t>
                      </a:r>
                    </a:p>
                  </a:txBody>
                  <a:tcPr marT="45729" marB="45729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                1,432</a:t>
                      </a:r>
                    </a:p>
                  </a:txBody>
                  <a:tcPr marT="45729" marB="45729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            405</a:t>
                      </a:r>
                    </a:p>
                  </a:txBody>
                  <a:tcPr marT="45729" marB="45729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219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438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Electric Depreciation Fund (Fund 583) </a:t>
                      </a: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438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u="non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</a:t>
                      </a:r>
                      <a:r>
                        <a:rPr lang="en-US" sz="1400" u="sng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Power</a:t>
                      </a:r>
                      <a:r>
                        <a:rPr lang="en-US" sz="1400" u="sng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Management:</a:t>
                      </a:r>
                      <a:endParaRPr lang="en-US" sz="1400" u="sng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43805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Grayson Repower</a:t>
                      </a: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            13,119</a:t>
                      </a:r>
                    </a:p>
                  </a:txBody>
                  <a:tcPr marT="45729" marB="45729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$                   483</a:t>
                      </a:r>
                    </a:p>
                  </a:txBody>
                  <a:tcPr marT="45729" marB="45729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                 -</a:t>
                      </a:r>
                    </a:p>
                  </a:txBody>
                  <a:tcPr marT="45729" marB="45729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321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Overhaul Reserve Gas Turbine</a:t>
                      </a:r>
                    </a:p>
                  </a:txBody>
                  <a:tcPr marT="45712" marB="45712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1,722</a:t>
                      </a:r>
                    </a:p>
                  </a:txBody>
                  <a:tcPr marT="45712" marB="45712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733</a:t>
                      </a:r>
                    </a:p>
                  </a:txBody>
                  <a:tcPr marT="45712" marB="45712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T="45712" marB="45712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321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Repairs to Unit 8A &amp; 8BC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45712" marB="45712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4,080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45712" marB="45712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887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45712" marB="45712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45712" marB="45712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321">
                <a:tc>
                  <a:txBody>
                    <a:bodyPr/>
                    <a:lstStyle/>
                    <a:p>
                      <a:pPr marL="45720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Unit 9 Catalyst Replacement</a:t>
                      </a: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479</a:t>
                      </a:r>
                    </a:p>
                  </a:txBody>
                  <a:tcPr marT="45719" marB="45719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57</a:t>
                      </a:r>
                    </a:p>
                  </a:txBody>
                  <a:tcPr marT="45719" marB="45719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19" marB="45719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321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Biogas</a:t>
                      </a:r>
                      <a:r>
                        <a:rPr lang="en-US" sz="1400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Renewable Generation</a:t>
                      </a:r>
                      <a:endParaRPr lang="en-US" sz="14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125</a:t>
                      </a:r>
                    </a:p>
                  </a:txBody>
                  <a:tcPr marT="45729" marB="45729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104</a:t>
                      </a:r>
                    </a:p>
                  </a:txBody>
                  <a:tcPr marT="45729" marB="45729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</a:t>
                      </a:r>
                    </a:p>
                  </a:txBody>
                  <a:tcPr marT="45729" marB="45729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321">
                <a:tc>
                  <a:txBody>
                    <a:bodyPr/>
                    <a:lstStyle/>
                    <a:p>
                      <a:pPr marL="45720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Unit 9 Modifications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1,486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1,409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500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6611779"/>
            <a:ext cx="510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000" dirty="0" smtClean="0">
                <a:solidFill>
                  <a:srgbClr val="0070C0"/>
                </a:solidFill>
              </a:rPr>
              <a:t>* </a:t>
            </a:r>
            <a:r>
              <a:rPr lang="en-US" sz="1000" dirty="0" smtClean="0">
                <a:solidFill>
                  <a:srgbClr val="0070C0"/>
                </a:solidFill>
                <a:effectLst/>
              </a:rPr>
              <a:t>Remaining budget assumes all current encumbrances will be expensed by 6/30/18</a:t>
            </a:r>
            <a:endParaRPr lang="en-US" sz="1000" dirty="0">
              <a:solidFill>
                <a:srgbClr val="0070C0"/>
              </a:solidFill>
              <a:effectLst/>
            </a:endParaRPr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</p:spPr>
        <p:txBody>
          <a:bodyPr/>
          <a:lstStyle/>
          <a:p>
            <a:pPr algn="r">
              <a:buNone/>
              <a:defRPr/>
            </a:pPr>
            <a:r>
              <a:rPr lang="en-US" sz="1600" dirty="0" smtClean="0">
                <a:solidFill>
                  <a:schemeClr val="tx1"/>
                </a:solidFill>
                <a:effectLst/>
              </a:rPr>
              <a:t>Slide </a:t>
            </a:r>
            <a:fld id="{E0CFD87F-0353-40F2-BDE8-022005F15CC6}" type="slidenum">
              <a:rPr lang="en-US" sz="1600" smtClean="0">
                <a:solidFill>
                  <a:schemeClr val="tx1"/>
                </a:solidFill>
                <a:effectLst/>
              </a:rPr>
              <a:pPr algn="r">
                <a:buNone/>
                <a:defRPr/>
              </a:pPr>
              <a:t>22</a:t>
            </a:fld>
            <a:endParaRPr lang="en-US" sz="16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66512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/>
          <a:lstStyle/>
          <a:p>
            <a:pPr algn="ctr"/>
            <a:r>
              <a:rPr lang="en-US" alt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Projects with Single Funding Source</a:t>
            </a:r>
            <a:br>
              <a:rPr lang="en-US" alt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Summary by Fund</a:t>
            </a:r>
            <a:r>
              <a:rPr lang="en-US" altLang="en-US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(In Thousands)</a:t>
            </a:r>
            <a:endParaRPr lang="en-US" altLang="en-US" sz="1400" dirty="0" smtClean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56550" name="Group 166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314666276"/>
              </p:ext>
            </p:extLst>
          </p:nvPr>
        </p:nvGraphicFramePr>
        <p:xfrm>
          <a:off x="228600" y="1066800"/>
          <a:ext cx="8762998" cy="5394974"/>
        </p:xfrm>
        <a:graphic>
          <a:graphicData uri="http://schemas.openxmlformats.org/drawingml/2006/table">
            <a:tbl>
              <a:tblPr/>
              <a:tblGrid>
                <a:gridCol w="4257108"/>
                <a:gridCol w="1496666"/>
                <a:gridCol w="1673910"/>
                <a:gridCol w="1335314"/>
              </a:tblGrid>
              <a:tr h="2286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Life To Date Project Budget</a:t>
                      </a:r>
                    </a:p>
                  </a:txBody>
                  <a:tcPr marT="45729" marB="45729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Remaining Budget 3/31/18*</a:t>
                      </a:r>
                    </a:p>
                  </a:txBody>
                  <a:tcPr marT="45729" marB="45729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Proposed FY2018-19</a:t>
                      </a:r>
                    </a:p>
                  </a:txBody>
                  <a:tcPr marT="45729" marB="45729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676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Electric Depreciation Fund (Fund 583)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+mn-cs"/>
                        </a:rPr>
                        <a:t>C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ont.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438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   Distribution:</a:t>
                      </a:r>
                    </a:p>
                  </a:txBody>
                  <a:tcPr marT="45712" marB="45712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2" marB="45712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2" marB="45712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45712" marB="45712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43805">
                <a:tc>
                  <a:txBody>
                    <a:bodyPr/>
                    <a:lstStyle/>
                    <a:p>
                      <a:pPr marL="45720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AMI Modernization IT Support</a:t>
                      </a: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1,133</a:t>
                      </a:r>
                    </a:p>
                  </a:txBody>
                  <a:tcPr marT="45719" marB="45719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  186</a:t>
                      </a:r>
                    </a:p>
                  </a:txBody>
                  <a:tcPr marT="45719" marB="45719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 -</a:t>
                      </a:r>
                    </a:p>
                  </a:txBody>
                  <a:tcPr marT="45719" marB="45719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43805">
                <a:tc>
                  <a:txBody>
                    <a:bodyPr/>
                    <a:lstStyle/>
                    <a:p>
                      <a:pPr marL="45720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AMI SG DMS-OMS System Integration</a:t>
                      </a: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1,109</a:t>
                      </a:r>
                    </a:p>
                  </a:txBody>
                  <a:tcPr marT="45719" marB="45719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133</a:t>
                      </a:r>
                    </a:p>
                  </a:txBody>
                  <a:tcPr marT="45719" marB="45719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19" marB="45719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43805">
                <a:tc>
                  <a:txBody>
                    <a:bodyPr/>
                    <a:lstStyle/>
                    <a:p>
                      <a:pPr marL="45720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Conservation Voltage Reduction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273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74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43805">
                <a:tc>
                  <a:txBody>
                    <a:bodyPr/>
                    <a:lstStyle/>
                    <a:p>
                      <a:pPr marL="45720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E-Care Upgrade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187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187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43805">
                <a:tc>
                  <a:txBody>
                    <a:bodyPr/>
                    <a:lstStyle/>
                    <a:p>
                      <a:pPr marL="45720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Electric Vehicle Program</a:t>
                      </a: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670</a:t>
                      </a:r>
                    </a:p>
                  </a:txBody>
                  <a:tcPr marT="45719" marB="45719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326</a:t>
                      </a:r>
                    </a:p>
                  </a:txBody>
                  <a:tcPr marT="45719" marB="45719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19" marB="45719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43805">
                <a:tc>
                  <a:txBody>
                    <a:bodyPr/>
                    <a:lstStyle/>
                    <a:p>
                      <a:pPr marL="45720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Emergency System Improvement</a:t>
                      </a: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808</a:t>
                      </a:r>
                    </a:p>
                  </a:txBody>
                  <a:tcPr marT="45719" marB="45719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  643</a:t>
                      </a:r>
                    </a:p>
                  </a:txBody>
                  <a:tcPr marT="45719" marB="45719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 -</a:t>
                      </a:r>
                    </a:p>
                  </a:txBody>
                  <a:tcPr marT="45719" marB="45719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dirty="0" smtClean="0"/>
                        <a:t>         Feeder Conversion at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Tropico Substation</a:t>
                      </a: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1,951</a:t>
                      </a:r>
                    </a:p>
                  </a:txBody>
                  <a:tcPr marT="45725" marB="4572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             715</a:t>
                      </a:r>
                    </a:p>
                  </a:txBody>
                  <a:tcPr marT="45725" marB="4572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 -</a:t>
                      </a:r>
                    </a:p>
                  </a:txBody>
                  <a:tcPr marT="45725" marB="45725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45720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Fiber Plan Implementation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1,710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1,129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45720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GIS Web Viewer</a:t>
                      </a: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133</a:t>
                      </a:r>
                    </a:p>
                  </a:txBody>
                  <a:tcPr marT="45719" marB="45719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</a:t>
                      </a:r>
                    </a:p>
                  </a:txBody>
                  <a:tcPr marT="45719" marB="45719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19" marB="45719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45720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Howard Roofing Replacement</a:t>
                      </a: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  155</a:t>
                      </a:r>
                    </a:p>
                  </a:txBody>
                  <a:tcPr marT="45719" marB="45719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    35</a:t>
                      </a:r>
                    </a:p>
                  </a:txBody>
                  <a:tcPr marT="45719" marB="45719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   -</a:t>
                      </a:r>
                    </a:p>
                  </a:txBody>
                  <a:tcPr marT="45719" marB="45719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45720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Howard Substation</a:t>
                      </a: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</a:t>
                      </a:r>
                    </a:p>
                  </a:txBody>
                  <a:tcPr marT="45719" marB="45719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</a:t>
                      </a:r>
                    </a:p>
                  </a:txBody>
                  <a:tcPr marT="45719" marB="45719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19" marB="45719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45720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IVR Upgrade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91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47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45720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Meter Data Analytics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176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28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45720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Cable Replacements</a:t>
                      </a: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1,244</a:t>
                      </a:r>
                    </a:p>
                  </a:txBody>
                  <a:tcPr marT="45719" marB="45719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  67</a:t>
                      </a:r>
                    </a:p>
                  </a:txBody>
                  <a:tcPr marT="45719" marB="45719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500</a:t>
                      </a:r>
                    </a:p>
                  </a:txBody>
                  <a:tcPr marT="45719" marB="45719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6611779"/>
            <a:ext cx="510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000" dirty="0" smtClean="0">
                <a:solidFill>
                  <a:srgbClr val="0070C0"/>
                </a:solidFill>
              </a:rPr>
              <a:t>* </a:t>
            </a:r>
            <a:r>
              <a:rPr lang="en-US" sz="1000" dirty="0" smtClean="0">
                <a:solidFill>
                  <a:srgbClr val="0070C0"/>
                </a:solidFill>
                <a:effectLst/>
              </a:rPr>
              <a:t>Remaining budget assumes all current encumbrances will be expensed by 6/30/18</a:t>
            </a:r>
            <a:endParaRPr lang="en-US" sz="1000" dirty="0">
              <a:solidFill>
                <a:srgbClr val="0070C0"/>
              </a:solidFill>
              <a:effectLst/>
            </a:endParaRPr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</p:spPr>
        <p:txBody>
          <a:bodyPr/>
          <a:lstStyle/>
          <a:p>
            <a:pPr algn="r">
              <a:buNone/>
              <a:defRPr/>
            </a:pPr>
            <a:r>
              <a:rPr lang="en-US" sz="1600" dirty="0" smtClean="0">
                <a:solidFill>
                  <a:schemeClr val="tx1"/>
                </a:solidFill>
                <a:effectLst/>
              </a:rPr>
              <a:t>Slide </a:t>
            </a:r>
            <a:fld id="{E0CFD87F-0353-40F2-BDE8-022005F15CC6}" type="slidenum">
              <a:rPr lang="en-US" sz="1600" smtClean="0">
                <a:solidFill>
                  <a:schemeClr val="tx1"/>
                </a:solidFill>
                <a:effectLst/>
              </a:rPr>
              <a:pPr algn="r">
                <a:buNone/>
                <a:defRPr/>
              </a:pPr>
              <a:t>23</a:t>
            </a:fld>
            <a:endParaRPr lang="en-US" sz="16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8411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/>
          <a:lstStyle/>
          <a:p>
            <a:pPr algn="ctr"/>
            <a:r>
              <a:rPr lang="en-US" alt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Projects with Single Funding Source</a:t>
            </a:r>
            <a:br>
              <a:rPr lang="en-US" alt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Summary by Fund</a:t>
            </a:r>
            <a:r>
              <a:rPr lang="en-US" altLang="en-US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(In Thousands)</a:t>
            </a:r>
            <a:endParaRPr lang="en-US" altLang="en-US" sz="1400" dirty="0" smtClean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58537" name="Group 105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74893214"/>
              </p:ext>
            </p:extLst>
          </p:nvPr>
        </p:nvGraphicFramePr>
        <p:xfrm>
          <a:off x="152400" y="990600"/>
          <a:ext cx="8839201" cy="5132726"/>
        </p:xfrm>
        <a:graphic>
          <a:graphicData uri="http://schemas.openxmlformats.org/drawingml/2006/table">
            <a:tbl>
              <a:tblPr/>
              <a:tblGrid>
                <a:gridCol w="4213076"/>
                <a:gridCol w="1645423"/>
                <a:gridCol w="1685301"/>
                <a:gridCol w="1295401"/>
              </a:tblGrid>
              <a:tr h="152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Life To Date Project Budget</a:t>
                      </a: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Remaining Budget 3/31/18*</a:t>
                      </a: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Proposed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FY 2018-19</a:t>
                      </a:r>
                    </a:p>
                  </a:txBody>
                  <a:tcPr marT="45705" marB="45705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249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Electric Depreciation Fund (Fund 583) Cont.</a:t>
                      </a: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5" marB="45705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 </a:t>
                      </a:r>
                      <a:r>
                        <a:rPr lang="en-US" sz="1400" u="sng" dirty="0" smtClean="0"/>
                        <a:t>Distribution:</a:t>
                      </a:r>
                      <a:endParaRPr lang="en-US" sz="1400" u="sng" dirty="0"/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45705" marB="45705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45705" marB="45705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45720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Capacity Bank Conversion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1,387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1,187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250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45720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Deteriorated Pole Replacements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1,060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500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45720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Electric Vault Replacements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684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83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1,500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45720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Feeder Refusing</a:t>
                      </a: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151</a:t>
                      </a:r>
                    </a:p>
                  </a:txBody>
                  <a:tcPr marT="45719" marB="4571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</a:t>
                      </a:r>
                    </a:p>
                  </a:txBody>
                  <a:tcPr marT="45719" marB="4571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</a:t>
                      </a:r>
                    </a:p>
                  </a:txBody>
                  <a:tcPr marT="45719" marB="45719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45720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Install Streetlights-Annual</a:t>
                      </a: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  110</a:t>
                      </a:r>
                    </a:p>
                  </a:txBody>
                  <a:tcPr marT="45719" marB="4571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     5</a:t>
                      </a:r>
                    </a:p>
                  </a:txBody>
                  <a:tcPr marT="45719" marB="4571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200</a:t>
                      </a:r>
                    </a:p>
                  </a:txBody>
                  <a:tcPr marT="45719" marB="45719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45720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Meter Purchases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300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    9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300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25058">
                <a:tc>
                  <a:txBody>
                    <a:bodyPr/>
                    <a:lstStyle/>
                    <a:p>
                      <a:pPr marL="45720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Reclosers</a:t>
                      </a: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 702</a:t>
                      </a:r>
                    </a:p>
                  </a:txBody>
                  <a:tcPr marT="45719" marB="4571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      7</a:t>
                      </a:r>
                    </a:p>
                  </a:txBody>
                  <a:tcPr marT="45719" marB="4571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200</a:t>
                      </a:r>
                    </a:p>
                  </a:txBody>
                  <a:tcPr marT="45719" marB="45719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25058">
                <a:tc>
                  <a:txBody>
                    <a:bodyPr/>
                    <a:lstStyle/>
                    <a:p>
                      <a:pPr marL="45720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Streetlight Electric Services</a:t>
                      </a: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225</a:t>
                      </a:r>
                    </a:p>
                  </a:txBody>
                  <a:tcPr marT="45719" marB="4571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39</a:t>
                      </a:r>
                    </a:p>
                  </a:txBody>
                  <a:tcPr marT="45719" marB="4571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</a:t>
                      </a:r>
                    </a:p>
                  </a:txBody>
                  <a:tcPr marT="45719" marB="45719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25058">
                <a:tc>
                  <a:txBody>
                    <a:bodyPr/>
                    <a:lstStyle/>
                    <a:p>
                      <a:pPr marL="45720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Transformer Purchases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350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300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25058">
                <a:tc>
                  <a:txBody>
                    <a:bodyPr/>
                    <a:lstStyle/>
                    <a:p>
                      <a:pPr marL="45720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Transmission Line Upgrade</a:t>
                      </a: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340</a:t>
                      </a:r>
                    </a:p>
                  </a:txBody>
                  <a:tcPr marT="45719" marB="4571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24</a:t>
                      </a:r>
                    </a:p>
                  </a:txBody>
                  <a:tcPr marT="45719" marB="4571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300</a:t>
                      </a:r>
                    </a:p>
                  </a:txBody>
                  <a:tcPr marT="45719" marB="45719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25058">
                <a:tc>
                  <a:txBody>
                    <a:bodyPr/>
                    <a:lstStyle/>
                    <a:p>
                      <a:pPr marL="45720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Air Way Interconnection Improvements</a:t>
                      </a: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   -</a:t>
                      </a:r>
                    </a:p>
                  </a:txBody>
                  <a:tcPr marT="45719" marB="4571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     -</a:t>
                      </a:r>
                    </a:p>
                  </a:txBody>
                  <a:tcPr marT="45719" marB="4571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1,600</a:t>
                      </a:r>
                    </a:p>
                  </a:txBody>
                  <a:tcPr marT="45719" marB="45719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25058">
                <a:tc>
                  <a:txBody>
                    <a:bodyPr/>
                    <a:lstStyle/>
                    <a:p>
                      <a:pPr marL="45720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Circuit Breaker Replacement</a:t>
                      </a: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19" marB="4571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19" marB="4571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500</a:t>
                      </a:r>
                    </a:p>
                  </a:txBody>
                  <a:tcPr marT="45719" marB="45719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25058">
                <a:tc>
                  <a:txBody>
                    <a:bodyPr/>
                    <a:lstStyle/>
                    <a:p>
                      <a:pPr marL="45720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Grandview-Montrose Transmission</a:t>
                      </a: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       -</a:t>
                      </a:r>
                    </a:p>
                  </a:txBody>
                  <a:tcPr marT="45719" marB="4571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     -</a:t>
                      </a:r>
                    </a:p>
                  </a:txBody>
                  <a:tcPr marT="45719" marB="4571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300</a:t>
                      </a:r>
                    </a:p>
                  </a:txBody>
                  <a:tcPr marT="45719" marB="45719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6535579"/>
            <a:ext cx="510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000" dirty="0" smtClean="0">
                <a:solidFill>
                  <a:srgbClr val="0070C0"/>
                </a:solidFill>
                <a:effectLst/>
              </a:rPr>
              <a:t>* Remaining budget assumes all current encumbrances will be expensed by 6/30/18</a:t>
            </a:r>
            <a:endParaRPr lang="en-US" sz="1000" dirty="0">
              <a:solidFill>
                <a:srgbClr val="0070C0"/>
              </a:solidFill>
              <a:effectLst/>
            </a:endParaRPr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</p:spPr>
        <p:txBody>
          <a:bodyPr/>
          <a:lstStyle/>
          <a:p>
            <a:pPr algn="r">
              <a:buNone/>
              <a:defRPr/>
            </a:pPr>
            <a:r>
              <a:rPr lang="en-US" sz="1600" dirty="0" smtClean="0">
                <a:solidFill>
                  <a:schemeClr val="tx1"/>
                </a:solidFill>
                <a:effectLst/>
              </a:rPr>
              <a:t>Slide </a:t>
            </a:r>
            <a:fld id="{E0CFD87F-0353-40F2-BDE8-022005F15CC6}" type="slidenum">
              <a:rPr lang="en-US" sz="1600" smtClean="0">
                <a:solidFill>
                  <a:schemeClr val="tx1"/>
                </a:solidFill>
                <a:effectLst/>
              </a:rPr>
              <a:pPr algn="r">
                <a:buNone/>
                <a:defRPr/>
              </a:pPr>
              <a:t>24</a:t>
            </a:fld>
            <a:endParaRPr lang="en-US" sz="16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42523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7924800" cy="609600"/>
          </a:xfrm>
        </p:spPr>
        <p:txBody>
          <a:bodyPr/>
          <a:lstStyle/>
          <a:p>
            <a:pPr algn="ctr"/>
            <a:r>
              <a:rPr lang="en-US" alt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Projects with Single Funding Source</a:t>
            </a:r>
            <a:br>
              <a:rPr lang="en-US" alt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Summary by Fund</a:t>
            </a:r>
            <a:r>
              <a:rPr lang="en-US" altLang="en-US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(In Thousands)</a:t>
            </a:r>
            <a:endParaRPr lang="en-US" altLang="en-US" sz="1400" dirty="0" smtClean="0"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658537" name="Group 105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259589527"/>
              </p:ext>
            </p:extLst>
          </p:nvPr>
        </p:nvGraphicFramePr>
        <p:xfrm>
          <a:off x="152400" y="1161694"/>
          <a:ext cx="8686800" cy="5092062"/>
        </p:xfrm>
        <a:graphic>
          <a:graphicData uri="http://schemas.openxmlformats.org/drawingml/2006/table">
            <a:tbl>
              <a:tblPr/>
              <a:tblGrid>
                <a:gridCol w="4174067"/>
                <a:gridCol w="1684432"/>
                <a:gridCol w="1680820"/>
                <a:gridCol w="1147481"/>
              </a:tblGrid>
              <a:tr h="5226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Life To Date Project Budget</a:t>
                      </a:r>
                    </a:p>
                  </a:txBody>
                  <a:tcPr marT="45713" marB="45713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Remaining Budget 3/31/18*</a:t>
                      </a:r>
                    </a:p>
                  </a:txBody>
                  <a:tcPr marT="45713" marB="45713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Proposed  FY 2018-19</a:t>
                      </a:r>
                    </a:p>
                  </a:txBody>
                  <a:tcPr marT="45713" marB="45713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74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Electric Depreciation Fund (Fund 583) Cont.</a:t>
                      </a:r>
                    </a:p>
                  </a:txBody>
                  <a:tcPr marT="45738" marB="4573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7478"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Distribution: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7478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Power Plant Emergency Repair</a:t>
                      </a: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                        -</a:t>
                      </a:r>
                    </a:p>
                  </a:txBody>
                  <a:tcPr marT="45719" marB="45719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                        -</a:t>
                      </a:r>
                    </a:p>
                  </a:txBody>
                  <a:tcPr marT="45719" marB="45719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           500</a:t>
                      </a:r>
                    </a:p>
                  </a:txBody>
                  <a:tcPr marT="45719" marB="45719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7478">
                <a:tc>
                  <a:txBody>
                    <a:bodyPr/>
                    <a:lstStyle/>
                    <a:p>
                      <a:pPr marL="45720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Relay Protection Improvement</a:t>
                      </a: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19" marB="45719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19" marB="45719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250</a:t>
                      </a:r>
                    </a:p>
                  </a:txBody>
                  <a:tcPr marT="45719" marB="45719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7478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$              36,160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$               8,862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$        8,600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33706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337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Electric Customer Paid Capital Fund (Fund 585)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       9,935           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      1,317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2,000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337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n-US" sz="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T="45738" marB="4573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74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Water Depreciation Fund (Fund 593)</a:t>
                      </a:r>
                    </a:p>
                  </a:txBody>
                  <a:tcPr marT="45738" marB="4573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74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dirty="0" smtClean="0"/>
                        <a:t>   AMI Modernization</a:t>
                      </a:r>
                    </a:p>
                  </a:txBody>
                  <a:tcPr marT="45738" marB="4573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$                   453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$                  377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-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74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Cap Recycled Hydrants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8" marB="4573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53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53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74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Chevy Oaks Recycled</a:t>
                      </a:r>
                      <a:r>
                        <a:rPr lang="en-US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Project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8" marB="4573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85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53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74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Dunsmore Tank</a:t>
                      </a:r>
                      <a:r>
                        <a:rPr lang="en-US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Rehab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    203</a:t>
                      </a:r>
                    </a:p>
                  </a:txBody>
                  <a:tcPr marT="45713" marB="45713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    203</a:t>
                      </a:r>
                    </a:p>
                  </a:txBody>
                  <a:tcPr marT="45713" marB="45713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-</a:t>
                      </a:r>
                    </a:p>
                  </a:txBody>
                  <a:tcPr marT="45713" marB="45713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74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dirty="0" smtClean="0"/>
                        <a:t>   Fern Lane</a:t>
                      </a:r>
                      <a:r>
                        <a:rPr lang="en-US" sz="1400" baseline="0" dirty="0" smtClean="0"/>
                        <a:t> RW Tank Rehab</a:t>
                      </a:r>
                      <a:endParaRPr lang="en-US" sz="1400" dirty="0" smtClean="0"/>
                    </a:p>
                  </a:txBody>
                  <a:tcPr marT="45738" marB="4573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264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74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dirty="0" smtClean="0"/>
                        <a:t>   Glorietta</a:t>
                      </a:r>
                      <a:r>
                        <a:rPr lang="en-US" sz="1400" baseline="0" dirty="0" smtClean="0"/>
                        <a:t> Well 6 Rehab</a:t>
                      </a:r>
                      <a:endParaRPr lang="en-US" sz="1400" dirty="0" smtClean="0"/>
                    </a:p>
                  </a:txBody>
                  <a:tcPr marT="45738" marB="4573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578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180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74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dirty="0" smtClean="0"/>
                        <a:t>   Glorietta Well Replacement</a:t>
                      </a:r>
                    </a:p>
                  </a:txBody>
                  <a:tcPr marT="45738" marB="4573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150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150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6535579"/>
            <a:ext cx="510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000" dirty="0" smtClean="0">
                <a:solidFill>
                  <a:srgbClr val="0070C0"/>
                </a:solidFill>
                <a:effectLst/>
              </a:rPr>
              <a:t>* Remaining budget assumes all current encumbrances will be expensed by 6/30/18</a:t>
            </a:r>
            <a:endParaRPr lang="en-US" sz="1000" dirty="0">
              <a:solidFill>
                <a:srgbClr val="0070C0"/>
              </a:solidFill>
              <a:effectLst/>
            </a:endParaRPr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</p:spPr>
        <p:txBody>
          <a:bodyPr/>
          <a:lstStyle/>
          <a:p>
            <a:pPr algn="r">
              <a:buNone/>
              <a:defRPr/>
            </a:pPr>
            <a:r>
              <a:rPr lang="en-US" sz="1600" dirty="0" smtClean="0">
                <a:solidFill>
                  <a:schemeClr val="tx1"/>
                </a:solidFill>
                <a:effectLst/>
              </a:rPr>
              <a:t>Slide </a:t>
            </a:r>
            <a:fld id="{E0CFD87F-0353-40F2-BDE8-022005F15CC6}" type="slidenum">
              <a:rPr lang="en-US" sz="1600" smtClean="0">
                <a:solidFill>
                  <a:schemeClr val="tx1"/>
                </a:solidFill>
                <a:effectLst/>
              </a:rPr>
              <a:pPr algn="r">
                <a:buNone/>
                <a:defRPr/>
              </a:pPr>
              <a:t>25</a:t>
            </a:fld>
            <a:endParaRPr lang="en-US" sz="16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6991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7924800" cy="609600"/>
          </a:xfrm>
        </p:spPr>
        <p:txBody>
          <a:bodyPr/>
          <a:lstStyle/>
          <a:p>
            <a:pPr algn="ctr"/>
            <a:r>
              <a:rPr lang="en-US" alt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Projects with Single Funding Source</a:t>
            </a:r>
            <a:br>
              <a:rPr lang="en-US" alt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Summary by Fund</a:t>
            </a:r>
            <a:r>
              <a:rPr lang="en-US" altLang="en-US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(In Thousands)</a:t>
            </a:r>
            <a:endParaRPr lang="en-US" altLang="en-US" sz="1400" dirty="0" smtClean="0"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658537" name="Group 105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701454328"/>
              </p:ext>
            </p:extLst>
          </p:nvPr>
        </p:nvGraphicFramePr>
        <p:xfrm>
          <a:off x="152400" y="1066800"/>
          <a:ext cx="8763000" cy="4176128"/>
        </p:xfrm>
        <a:graphic>
          <a:graphicData uri="http://schemas.openxmlformats.org/drawingml/2006/table">
            <a:tbl>
              <a:tblPr/>
              <a:tblGrid>
                <a:gridCol w="4174066"/>
                <a:gridCol w="1684432"/>
                <a:gridCol w="1680820"/>
                <a:gridCol w="1223682"/>
              </a:tblGrid>
              <a:tr h="5042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Life To Date Project Budget</a:t>
                      </a:r>
                    </a:p>
                  </a:txBody>
                  <a:tcPr marT="45713" marB="45713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Remaining Budget 3/31/18*</a:t>
                      </a:r>
                    </a:p>
                  </a:txBody>
                  <a:tcPr marT="45713" marB="45713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Proposed  FY 2018-19</a:t>
                      </a:r>
                    </a:p>
                  </a:txBody>
                  <a:tcPr marT="45713" marB="45713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966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Water Depreciation Fund (Fund 593) Cont.</a:t>
                      </a:r>
                    </a:p>
                  </a:txBody>
                  <a:tcPr marT="45738" marB="4573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966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Glenoaks</a:t>
                      </a:r>
                      <a:r>
                        <a:rPr lang="en-US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968 Pump Replace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8" marB="4573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  276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   241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-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966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dirty="0" smtClean="0"/>
                        <a:t>   Grandview RW Tank Rehab</a:t>
                      </a:r>
                    </a:p>
                  </a:txBody>
                  <a:tcPr marT="45738" marB="4573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  301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  301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-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966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Hoover, Toll &amp; Keppel Recycle Water Main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8" marB="4573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2,970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992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-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966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dirty="0" smtClean="0"/>
                        <a:t>   Potable Water Tank Rehab Program</a:t>
                      </a:r>
                    </a:p>
                  </a:txBody>
                  <a:tcPr marT="45738" marB="4573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326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89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966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dirty="0" smtClean="0"/>
                        <a:t>   Recycled Services/Meters</a:t>
                      </a:r>
                    </a:p>
                  </a:txBody>
                  <a:tcPr marT="45738" marB="4573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53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53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966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dirty="0" smtClean="0"/>
                        <a:t>   Slope Repair at Verdugo</a:t>
                      </a:r>
                    </a:p>
                  </a:txBody>
                  <a:tcPr marT="45738" marB="4573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365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   28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-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9664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dirty="0" smtClean="0"/>
                        <a:t>   Transportation Equipment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  203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    14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-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966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dirty="0" smtClean="0"/>
                        <a:t>   Glendale Heights Tank Replacement</a:t>
                      </a:r>
                    </a:p>
                  </a:txBody>
                  <a:tcPr marT="45738" marB="4573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800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755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150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966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Grandview Pump Station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8" marB="4573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  112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109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100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966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dirty="0" smtClean="0"/>
                        <a:t>   Pipeline</a:t>
                      </a:r>
                      <a:r>
                        <a:rPr lang="en-US" sz="1400" baseline="0" dirty="0" smtClean="0"/>
                        <a:t> Management Program</a:t>
                      </a:r>
                      <a:endParaRPr lang="en-US" sz="1400" dirty="0" smtClean="0"/>
                    </a:p>
                  </a:txBody>
                  <a:tcPr marT="45738" marB="4573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201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   9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4,700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966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dirty="0" smtClean="0"/>
                        <a:t>   Potable Hydrants</a:t>
                      </a:r>
                    </a:p>
                  </a:txBody>
                  <a:tcPr marT="45738" marB="4573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166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96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150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6477000"/>
            <a:ext cx="510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000" dirty="0" smtClean="0">
                <a:solidFill>
                  <a:srgbClr val="0070C0"/>
                </a:solidFill>
                <a:effectLst/>
              </a:rPr>
              <a:t>* Remaining budget assumes all current encumbrances will be expensed by 6/30/18</a:t>
            </a:r>
            <a:endParaRPr lang="en-US" sz="1000" dirty="0">
              <a:solidFill>
                <a:srgbClr val="0070C0"/>
              </a:solidFill>
              <a:effectLst/>
            </a:endParaRPr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</p:spPr>
        <p:txBody>
          <a:bodyPr/>
          <a:lstStyle/>
          <a:p>
            <a:pPr algn="r">
              <a:buNone/>
              <a:defRPr/>
            </a:pPr>
            <a:r>
              <a:rPr lang="en-US" sz="1600" dirty="0" smtClean="0">
                <a:solidFill>
                  <a:schemeClr val="tx1"/>
                </a:solidFill>
                <a:effectLst/>
              </a:rPr>
              <a:t>Slide </a:t>
            </a:r>
            <a:fld id="{E0CFD87F-0353-40F2-BDE8-022005F15CC6}" type="slidenum">
              <a:rPr lang="en-US" sz="1600" smtClean="0">
                <a:solidFill>
                  <a:schemeClr val="tx1"/>
                </a:solidFill>
                <a:effectLst/>
              </a:rPr>
              <a:pPr algn="r">
                <a:buNone/>
                <a:defRPr/>
              </a:pPr>
              <a:t>26</a:t>
            </a:fld>
            <a:endParaRPr lang="en-US" sz="16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8451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7924800" cy="609600"/>
          </a:xfrm>
        </p:spPr>
        <p:txBody>
          <a:bodyPr/>
          <a:lstStyle/>
          <a:p>
            <a:pPr algn="ctr"/>
            <a:r>
              <a:rPr lang="en-US" alt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Projects with Single Funding Source</a:t>
            </a:r>
            <a:br>
              <a:rPr lang="en-US" alt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Summary by Fund</a:t>
            </a:r>
            <a:r>
              <a:rPr lang="en-US" altLang="en-US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(In Thousands)</a:t>
            </a:r>
            <a:endParaRPr lang="en-US" altLang="en-US" sz="1400" dirty="0" smtClean="0"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658537" name="Group 105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422042029"/>
              </p:ext>
            </p:extLst>
          </p:nvPr>
        </p:nvGraphicFramePr>
        <p:xfrm>
          <a:off x="152400" y="1242346"/>
          <a:ext cx="8686800" cy="4472654"/>
        </p:xfrm>
        <a:graphic>
          <a:graphicData uri="http://schemas.openxmlformats.org/drawingml/2006/table">
            <a:tbl>
              <a:tblPr/>
              <a:tblGrid>
                <a:gridCol w="4174066"/>
                <a:gridCol w="1684432"/>
                <a:gridCol w="1680820"/>
                <a:gridCol w="1147482"/>
              </a:tblGrid>
              <a:tr h="5042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Life To Date Project Budget</a:t>
                      </a:r>
                    </a:p>
                  </a:txBody>
                  <a:tcPr marT="45713" marB="45713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Remaining Budget 3/31/18*</a:t>
                      </a:r>
                    </a:p>
                  </a:txBody>
                  <a:tcPr marT="45713" marB="45713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Proposed  FY 2018-19</a:t>
                      </a:r>
                    </a:p>
                  </a:txBody>
                  <a:tcPr marT="45713" marB="45713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966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Water Depreciation Fund (Fund 593) Cont.</a:t>
                      </a:r>
                    </a:p>
                  </a:txBody>
                  <a:tcPr marT="45738" marB="4573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966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Pump Replacement Program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8" marB="4573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   50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    50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450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966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Site Repairs at Various Locations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1,310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64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966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dirty="0" smtClean="0"/>
                        <a:t>   Western Pump Station Replacement</a:t>
                      </a:r>
                    </a:p>
                  </a:txBody>
                  <a:tcPr marT="45738" marB="4573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1,065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836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700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9664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dirty="0" smtClean="0"/>
                        <a:t>   Valve Replacement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1,240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116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350</a:t>
                      </a:r>
                    </a:p>
                  </a:txBody>
                  <a:tcPr marT="45713" marB="45713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966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dirty="0" smtClean="0"/>
                        <a:t>   Facility Security</a:t>
                      </a:r>
                      <a:r>
                        <a:rPr lang="en-US" sz="1400" baseline="0" dirty="0" smtClean="0"/>
                        <a:t> &amp; Landscape</a:t>
                      </a:r>
                      <a:endParaRPr lang="en-US" sz="1400" dirty="0" smtClean="0"/>
                    </a:p>
                  </a:txBody>
                  <a:tcPr marT="45738" marB="4573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300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966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dirty="0" smtClean="0"/>
                        <a:t>   Meter &amp; Equip</a:t>
                      </a:r>
                      <a:r>
                        <a:rPr lang="en-US" sz="1400" baseline="0" dirty="0" smtClean="0"/>
                        <a:t> Endpoint Replace</a:t>
                      </a:r>
                      <a:endParaRPr lang="en-US" sz="1400" dirty="0" smtClean="0"/>
                    </a:p>
                  </a:txBody>
                  <a:tcPr marT="45738" marB="4573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150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966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   Service Line Replacement</a:t>
                      </a:r>
                      <a:endParaRPr lang="en-US" sz="1400" dirty="0" smtClean="0"/>
                    </a:p>
                  </a:txBody>
                  <a:tcPr marT="45738" marB="4573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    -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      -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50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966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400" dirty="0" smtClean="0"/>
                        <a:t>   Water System Optimization</a:t>
                      </a:r>
                    </a:p>
                  </a:txBody>
                  <a:tcPr marT="45738" marB="4573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500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96648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marT="45738" marB="4573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$            11,224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$               4,785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$        7,650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96648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Water Customer Paid Capital Fund (Fund 595)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     6,492           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      1,098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1,471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6477000"/>
            <a:ext cx="510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000" dirty="0" smtClean="0">
                <a:solidFill>
                  <a:srgbClr val="0070C0"/>
                </a:solidFill>
                <a:effectLst/>
              </a:rPr>
              <a:t>* Remaining budget assumes all current encumbrances will be expensed by 6/30/18</a:t>
            </a:r>
            <a:endParaRPr lang="en-US" sz="1000" dirty="0">
              <a:solidFill>
                <a:srgbClr val="0070C0"/>
              </a:solidFill>
              <a:effectLst/>
            </a:endParaRPr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</p:spPr>
        <p:txBody>
          <a:bodyPr/>
          <a:lstStyle/>
          <a:p>
            <a:pPr algn="r">
              <a:buNone/>
              <a:defRPr/>
            </a:pPr>
            <a:r>
              <a:rPr lang="en-US" sz="1600" dirty="0" smtClean="0">
                <a:solidFill>
                  <a:schemeClr val="tx1"/>
                </a:solidFill>
                <a:effectLst/>
              </a:rPr>
              <a:t>Slide </a:t>
            </a:r>
            <a:fld id="{E0CFD87F-0353-40F2-BDE8-022005F15CC6}" type="slidenum">
              <a:rPr lang="en-US" sz="1600" smtClean="0">
                <a:solidFill>
                  <a:schemeClr val="tx1"/>
                </a:solidFill>
                <a:effectLst/>
              </a:rPr>
              <a:pPr algn="r">
                <a:buNone/>
                <a:defRPr/>
              </a:pPr>
              <a:t>27</a:t>
            </a:fld>
            <a:endParaRPr lang="en-US" sz="16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52278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1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609600"/>
          </a:xfrm>
        </p:spPr>
        <p:txBody>
          <a:bodyPr/>
          <a:lstStyle/>
          <a:p>
            <a:pPr algn="ctr"/>
            <a:r>
              <a:rPr lang="en-US" alt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Projects with Single Funding Source</a:t>
            </a:r>
            <a:br>
              <a:rPr lang="en-US" alt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Summary by Fund</a:t>
            </a:r>
            <a:r>
              <a:rPr lang="en-US" altLang="en-US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(In Thousands)</a:t>
            </a:r>
            <a:endParaRPr lang="en-US" altLang="en-US" sz="1400" dirty="0" smtClean="0"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657703" name="Group 295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132349979"/>
              </p:ext>
            </p:extLst>
          </p:nvPr>
        </p:nvGraphicFramePr>
        <p:xfrm>
          <a:off x="228600" y="1139392"/>
          <a:ext cx="8762999" cy="4194608"/>
        </p:xfrm>
        <a:graphic>
          <a:graphicData uri="http://schemas.openxmlformats.org/drawingml/2006/table">
            <a:tbl>
              <a:tblPr/>
              <a:tblGrid>
                <a:gridCol w="4340551"/>
                <a:gridCol w="1392252"/>
                <a:gridCol w="1734797"/>
                <a:gridCol w="1295399"/>
              </a:tblGrid>
              <a:tr h="5572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Life To Date Project Budget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Remaining Budget 3/31/18*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Proposed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FY 2018-19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307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Fleet Management Fund (Fund 601)</a:t>
                      </a: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307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In-Ground Vehicle Lift Replacement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$              225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$                  225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  -</a:t>
                      </a:r>
                    </a:p>
                  </a:txBody>
                  <a:tcPr marT="45712" marB="45712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307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Chip Key Card Reader Kiosk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210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210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12" marB="45712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30756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marT="45738" marB="4573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$              435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$                  435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$                   -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marT="45737" marB="45737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7" marB="45737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7" marB="45737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7" marB="45737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30756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ISD Infrastructure Fund (Fund 603)</a:t>
                      </a:r>
                    </a:p>
                  </a:txBody>
                  <a:tcPr marT="45737" marB="45737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7" marB="45737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7" marB="45737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7" marB="45737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30756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Copper and Fiber Optic Cabling</a:t>
                      </a:r>
                    </a:p>
                  </a:txBody>
                  <a:tcPr marT="45737" marB="45737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$                25</a:t>
                      </a:r>
                    </a:p>
                  </a:txBody>
                  <a:tcPr marT="45737" marB="45737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   25</a:t>
                      </a:r>
                    </a:p>
                  </a:txBody>
                  <a:tcPr marT="45737" marB="45737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  -</a:t>
                      </a:r>
                    </a:p>
                  </a:txBody>
                  <a:tcPr marT="45737" marB="45737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30756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Disaster Recovery Site</a:t>
                      </a:r>
                    </a:p>
                  </a:txBody>
                  <a:tcPr marT="45737" marB="45737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500</a:t>
                      </a:r>
                    </a:p>
                  </a:txBody>
                  <a:tcPr marT="45737" marB="45737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446</a:t>
                      </a:r>
                    </a:p>
                  </a:txBody>
                  <a:tcPr marT="45737" marB="45737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37" marB="45737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30756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Replace Building Wiring</a:t>
                      </a:r>
                    </a:p>
                  </a:txBody>
                  <a:tcPr marT="45737" marB="45737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872</a:t>
                      </a:r>
                    </a:p>
                  </a:txBody>
                  <a:tcPr marT="45737" marB="45737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</a:t>
                      </a:r>
                    </a:p>
                  </a:txBody>
                  <a:tcPr marT="45737" marB="45737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37" marB="45737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30756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Fiber Optic Connectivity</a:t>
                      </a:r>
                    </a:p>
                  </a:txBody>
                  <a:tcPr marT="45737" marB="45737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37" marB="45737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37" marB="45737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83</a:t>
                      </a:r>
                    </a:p>
                  </a:txBody>
                  <a:tcPr marT="45737" marB="45737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30756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marT="45738" marB="4573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$         1,397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$                  490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$                83</a:t>
                      </a:r>
                    </a:p>
                  </a:txBody>
                  <a:tcPr marT="45738" marB="45738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0426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marT="45738" marB="45738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6477000"/>
            <a:ext cx="510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000" dirty="0" smtClean="0">
                <a:solidFill>
                  <a:srgbClr val="0070C0"/>
                </a:solidFill>
                <a:effectLst/>
              </a:rPr>
              <a:t>* Remaining budget assumes all current encumbrances will be expensed by 6/30/18</a:t>
            </a:r>
            <a:endParaRPr lang="en-US" sz="1000" dirty="0">
              <a:solidFill>
                <a:srgbClr val="0070C0"/>
              </a:solidFill>
              <a:effectLst/>
            </a:endParaRPr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</p:spPr>
        <p:txBody>
          <a:bodyPr/>
          <a:lstStyle/>
          <a:p>
            <a:pPr algn="r">
              <a:buNone/>
              <a:defRPr/>
            </a:pPr>
            <a:r>
              <a:rPr lang="en-US" sz="1600" dirty="0" smtClean="0">
                <a:solidFill>
                  <a:schemeClr val="tx1"/>
                </a:solidFill>
                <a:effectLst/>
              </a:rPr>
              <a:t>Slide </a:t>
            </a:r>
            <a:fld id="{E0CFD87F-0353-40F2-BDE8-022005F15CC6}" type="slidenum">
              <a:rPr lang="en-US" sz="1600" smtClean="0">
                <a:solidFill>
                  <a:schemeClr val="tx1"/>
                </a:solidFill>
                <a:effectLst/>
              </a:rPr>
              <a:pPr algn="r">
                <a:buNone/>
                <a:defRPr/>
              </a:pPr>
              <a:t>28</a:t>
            </a:fld>
            <a:endParaRPr lang="en-US" sz="16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57782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3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609600"/>
          </a:xfrm>
        </p:spPr>
        <p:txBody>
          <a:bodyPr/>
          <a:lstStyle/>
          <a:p>
            <a:pPr algn="ctr" eaLnBrk="1" hangingPunct="1"/>
            <a:r>
              <a:rPr lang="en-US" altLang="en-US" sz="2400" dirty="0" smtClean="0">
                <a:solidFill>
                  <a:srgbClr val="0070C0"/>
                </a:solidFill>
                <a:effectLst/>
              </a:rPr>
              <a:t>FY 2018-19 Capital Improvement Program Recap</a:t>
            </a:r>
            <a:r>
              <a:rPr lang="en-US" altLang="en-US" sz="2900" dirty="0" smtClean="0">
                <a:solidFill>
                  <a:srgbClr val="0070C0"/>
                </a:solidFill>
                <a:effectLst/>
              </a:rPr>
              <a:t/>
            </a:r>
            <a:br>
              <a:rPr lang="en-US" altLang="en-US" sz="2900" dirty="0" smtClean="0">
                <a:solidFill>
                  <a:srgbClr val="0070C0"/>
                </a:solidFill>
                <a:effectLst/>
              </a:rPr>
            </a:br>
            <a:r>
              <a:rPr lang="en-US" altLang="en-US" sz="1400" dirty="0" smtClean="0">
                <a:solidFill>
                  <a:schemeClr val="tx1"/>
                </a:solidFill>
                <a:effectLst/>
              </a:rPr>
              <a:t>(In Thousands)</a:t>
            </a:r>
          </a:p>
        </p:txBody>
      </p:sp>
      <p:graphicFrame>
        <p:nvGraphicFramePr>
          <p:cNvPr id="575597" name="Group 109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246441668"/>
              </p:ext>
            </p:extLst>
          </p:nvPr>
        </p:nvGraphicFramePr>
        <p:xfrm>
          <a:off x="1981200" y="1082040"/>
          <a:ext cx="5257800" cy="4937760"/>
        </p:xfrm>
        <a:graphic>
          <a:graphicData uri="http://schemas.openxmlformats.org/drawingml/2006/table">
            <a:tbl>
              <a:tblPr/>
              <a:tblGrid>
                <a:gridCol w="4114800"/>
                <a:gridCol w="1143000"/>
              </a:tblGrid>
              <a:tr h="152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Proposed  FY 2018-19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CDBG Fund (Fund 201)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408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Measure M Local Return Fund (Fund 222)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60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Measure R Regional Fund ( Fund 255)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4,520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Cable Access Fund (Fund 280)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850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39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General Fund (Fund 401)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19,173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39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State Gas Tax Fund (Fund 402)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7,610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Parks Development Impact Fee Fund (Fund 405)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1,500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Parking Fund (Fund 520)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300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39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Sewer Fund (Fund 525)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15,736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39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Refuse Disposal Fund (Fund 530)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405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Electric Utility (Fund 583 and Fund 585)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10,942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Water Utility (Fund 593 and Fund 595)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9,229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ISD Infrastructure Fund (Fund 603)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83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Grand Total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$      70,816    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5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</p:spPr>
        <p:txBody>
          <a:bodyPr/>
          <a:lstStyle/>
          <a:p>
            <a:pPr algn="r">
              <a:buNone/>
              <a:defRPr/>
            </a:pPr>
            <a:r>
              <a:rPr lang="en-US" sz="1600" dirty="0" smtClean="0">
                <a:solidFill>
                  <a:schemeClr val="tx1"/>
                </a:solidFill>
                <a:effectLst/>
              </a:rPr>
              <a:t>Slide </a:t>
            </a:r>
            <a:fld id="{E0CFD87F-0353-40F2-BDE8-022005F15CC6}" type="slidenum">
              <a:rPr lang="en-US" sz="1600" smtClean="0">
                <a:solidFill>
                  <a:schemeClr val="tx1"/>
                </a:solidFill>
                <a:effectLst/>
              </a:rPr>
              <a:pPr algn="r">
                <a:buNone/>
                <a:defRPr/>
              </a:pPr>
              <a:t>29</a:t>
            </a:fld>
            <a:endParaRPr lang="en-US" sz="16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9180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ChangeArrowheads="1"/>
          </p:cNvSpPr>
          <p:nvPr/>
        </p:nvSpPr>
        <p:spPr bwMode="auto">
          <a:xfrm>
            <a:off x="685800" y="1676400"/>
            <a:ext cx="7620000" cy="169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2" tIns="45716" rIns="91432" bIns="45716">
            <a:spAutoFit/>
          </a:bodyPr>
          <a:lstStyle/>
          <a:p>
            <a:pPr algn="ctr" eaLnBrk="1" hangingPunct="1">
              <a:buFontTx/>
              <a:buNone/>
            </a:pPr>
            <a:endParaRPr lang="en-US" altLang="en-US" sz="3600" dirty="0">
              <a:effectLst/>
            </a:endParaRPr>
          </a:p>
          <a:p>
            <a:pPr algn="ctr" eaLnBrk="1" hangingPunct="1">
              <a:buFontTx/>
              <a:buNone/>
            </a:pPr>
            <a:r>
              <a:rPr lang="en-US" altLang="en-US" sz="3600" dirty="0">
                <a:solidFill>
                  <a:srgbClr val="0070C0"/>
                </a:solidFill>
                <a:effectLst/>
              </a:rPr>
              <a:t>Capital Improvement Program</a:t>
            </a:r>
          </a:p>
          <a:p>
            <a:pPr algn="ctr" eaLnBrk="1" hangingPunct="1">
              <a:buFontTx/>
              <a:buNone/>
            </a:pPr>
            <a:r>
              <a:rPr lang="en-US" altLang="en-US" sz="3200" dirty="0" smtClean="0">
                <a:solidFill>
                  <a:schemeClr val="tx1"/>
                </a:solidFill>
                <a:effectLst/>
              </a:rPr>
              <a:t>Projects with Multiple Funding Sources</a:t>
            </a:r>
            <a:endParaRPr lang="en-US" altLang="en-US" sz="24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5760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ChangeArrowheads="1"/>
          </p:cNvSpPr>
          <p:nvPr/>
        </p:nvSpPr>
        <p:spPr bwMode="auto">
          <a:xfrm>
            <a:off x="0" y="1752600"/>
            <a:ext cx="91440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rgbClr val="111111"/>
                </a:solidFill>
                <a:latin typeface="Avenir LT Std 45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rgbClr val="111111"/>
                </a:solidFill>
                <a:latin typeface="Avenir LT Std 45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rgbClr val="111111"/>
                </a:solidFill>
                <a:latin typeface="Avenir LT Std 45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11111"/>
                </a:solidFill>
                <a:latin typeface="Avenir LT Std 45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60000"/>
              </a:spcAft>
              <a:buFontTx/>
              <a:buNone/>
            </a:pPr>
            <a:r>
              <a:rPr lang="en-US" altLang="en-US" sz="3600" dirty="0">
                <a:solidFill>
                  <a:srgbClr val="0070C0"/>
                </a:solidFill>
                <a:effectLst/>
                <a:latin typeface="Arial" charset="0"/>
              </a:rPr>
              <a:t>Proposed Citywide Fee Changes</a:t>
            </a:r>
          </a:p>
          <a:p>
            <a:pPr algn="ctr" eaLnBrk="1" hangingPunct="1">
              <a:spcBef>
                <a:spcPct val="0"/>
              </a:spcBef>
              <a:spcAft>
                <a:spcPct val="60000"/>
              </a:spcAft>
              <a:buFontTx/>
              <a:buNone/>
            </a:pPr>
            <a:r>
              <a:rPr lang="en-US" altLang="en-US" dirty="0">
                <a:solidFill>
                  <a:schemeClr val="tx1"/>
                </a:solidFill>
                <a:effectLst/>
                <a:latin typeface="Arial" charset="0"/>
              </a:rPr>
              <a:t>FY 2018-19</a:t>
            </a:r>
            <a:r>
              <a:rPr lang="en-US" altLang="en-US" sz="3600" dirty="0">
                <a:solidFill>
                  <a:schemeClr val="tx1"/>
                </a:solidFill>
                <a:effectLst/>
                <a:latin typeface="Arial" charset="0"/>
              </a:rPr>
              <a:t> </a:t>
            </a:r>
          </a:p>
          <a:p>
            <a:pPr algn="ctr" eaLnBrk="1" hangingPunct="1">
              <a:spcBef>
                <a:spcPct val="0"/>
              </a:spcBef>
              <a:spcAft>
                <a:spcPct val="60000"/>
              </a:spcAft>
              <a:buFontTx/>
              <a:buNone/>
            </a:pPr>
            <a:endParaRPr lang="en-US" altLang="en-US" sz="3600" dirty="0">
              <a:solidFill>
                <a:srgbClr val="0070C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662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8686800" cy="5029200"/>
          </a:xfrm>
        </p:spPr>
        <p:txBody>
          <a:bodyPr/>
          <a:lstStyle/>
          <a:p>
            <a:pPr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sz="2200" kern="1200" dirty="0">
                <a:solidFill>
                  <a:srgbClr val="0070C0"/>
                </a:solidFill>
                <a:latin typeface="Arial" charset="0"/>
              </a:rPr>
              <a:t>Proposition 26</a:t>
            </a:r>
          </a:p>
          <a:p>
            <a:pPr marL="796925" lvl="1" indent="-452438">
              <a:buFont typeface="Wingdings" panose="05000000000000000000" pitchFamily="2" charset="2"/>
              <a:buChar char="§"/>
              <a:defRPr/>
            </a:pP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Passed in 2010, provided new definition of the term “Tax”, which means, all Fees are Taxes with </a:t>
            </a:r>
            <a:r>
              <a:rPr lang="en-US" sz="18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seven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exceptions.</a:t>
            </a:r>
          </a:p>
          <a:p>
            <a:pPr lvl="1" eaLnBrk="1" hangingPunct="1">
              <a:buClr>
                <a:srgbClr val="FFFFFF"/>
              </a:buClr>
              <a:buSzPct val="90000"/>
              <a:defRPr/>
            </a:pPr>
            <a:endParaRPr 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0" lvl="1" indent="-342900" eaLnBrk="1" hangingPunct="1">
              <a:buFontTx/>
              <a:buAutoNum type="arabicParenR"/>
              <a:defRPr/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Specific Benefit/Privilege (permits, franchises)</a:t>
            </a:r>
          </a:p>
          <a:p>
            <a:pPr marL="685800" lvl="1" indent="-342900" eaLnBrk="1" hangingPunct="1">
              <a:buFontTx/>
              <a:buAutoNum type="arabicParenR"/>
              <a:defRPr/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Specific Service/Product (utility charges, park &amp; rec. fees)</a:t>
            </a:r>
          </a:p>
          <a:p>
            <a:pPr marL="685800" lvl="1" indent="-342900" eaLnBrk="1" hangingPunct="1">
              <a:buFontTx/>
              <a:buAutoNum type="arabicParenR"/>
              <a:defRPr/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Reasonable Regulatory Fees for licenses &amp; permits (permits, inspections)</a:t>
            </a:r>
          </a:p>
          <a:p>
            <a:pPr marL="685800" lvl="1" indent="-342900" eaLnBrk="1" hangingPunct="1">
              <a:buFontTx/>
              <a:buAutoNum type="arabicParenR"/>
              <a:defRPr/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Fee for entry, use or purchase of government property (parks &amp; rec. entrance fees, equipment rental, some franchises)</a:t>
            </a:r>
          </a:p>
          <a:p>
            <a:pPr marL="685800" lvl="1" indent="-342900" eaLnBrk="1" hangingPunct="1">
              <a:buFontTx/>
              <a:buAutoNum type="arabicParenR"/>
              <a:defRPr/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Fines &amp; penalties</a:t>
            </a:r>
          </a:p>
          <a:p>
            <a:pPr marL="685800" lvl="1" indent="-342900" eaLnBrk="1" hangingPunct="1">
              <a:buFontTx/>
              <a:buAutoNum type="arabicParenR"/>
              <a:defRPr/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Fees imposed as a condition of property development (limited to cost by other law)</a:t>
            </a:r>
          </a:p>
          <a:p>
            <a:pPr marL="685800" lvl="1" indent="-342900" eaLnBrk="1" hangingPunct="1">
              <a:spcAft>
                <a:spcPts val="1200"/>
              </a:spcAft>
              <a:buFontTx/>
              <a:buAutoNum type="arabicParenR"/>
              <a:defRPr/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Assessments &amp; property-related fees subject to Prop. 218 (limited to cost by 218)</a:t>
            </a:r>
          </a:p>
          <a:p>
            <a:pPr marL="796925" lvl="1" indent="-452438">
              <a:buFont typeface="Wingdings" panose="05000000000000000000" pitchFamily="2" charset="2"/>
              <a:buChar char="§"/>
              <a:defRPr/>
            </a:pP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fees don’t fall within one of the seven exceptions listed above, then Prop. 26 defines it as a Tax for which voter approval is required under Prop. 218</a:t>
            </a:r>
          </a:p>
        </p:txBody>
      </p:sp>
      <p:sp>
        <p:nvSpPr>
          <p:cNvPr id="6148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808038"/>
          </a:xfrm>
        </p:spPr>
        <p:txBody>
          <a:bodyPr/>
          <a:lstStyle/>
          <a:p>
            <a:pPr algn="ctr"/>
            <a:r>
              <a:rPr lang="en-US" altLang="en-US" sz="2800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Citywide User Fees, Fines, Rates &amp; Charges</a:t>
            </a:r>
            <a:r>
              <a:rPr lang="en-US" altLang="en-US" sz="2800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/>
            </a:r>
            <a:br>
              <a:rPr lang="en-US" altLang="en-US" sz="2800" dirty="0" smtClean="0">
                <a:solidFill>
                  <a:srgbClr val="FFFFFF"/>
                </a:solidFill>
                <a:latin typeface="Arial" charset="0"/>
                <a:cs typeface="Arial" charset="0"/>
              </a:rPr>
            </a:br>
            <a:r>
              <a:rPr lang="en-US" altLang="en-US" sz="2400" dirty="0" smtClean="0">
                <a:latin typeface="Arial" charset="0"/>
                <a:cs typeface="Arial" charset="0"/>
              </a:rPr>
              <a:t>Fee Setting Guidance</a:t>
            </a:r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</p:spPr>
        <p:txBody>
          <a:bodyPr/>
          <a:lstStyle/>
          <a:p>
            <a:pPr algn="r">
              <a:buNone/>
              <a:defRPr/>
            </a:pPr>
            <a:r>
              <a:rPr lang="en-US" sz="1600" dirty="0" smtClean="0">
                <a:solidFill>
                  <a:schemeClr val="tx1"/>
                </a:solidFill>
                <a:effectLst/>
              </a:rPr>
              <a:t>Slide </a:t>
            </a:r>
            <a:fld id="{E0CFD87F-0353-40F2-BDE8-022005F15CC6}" type="slidenum">
              <a:rPr lang="en-US" sz="1600" smtClean="0">
                <a:solidFill>
                  <a:schemeClr val="tx1"/>
                </a:solidFill>
                <a:effectLst/>
              </a:rPr>
              <a:pPr algn="r">
                <a:buNone/>
                <a:defRPr/>
              </a:pPr>
              <a:t>31</a:t>
            </a:fld>
            <a:endParaRPr lang="en-US" sz="16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75263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808038"/>
          </a:xfrm>
        </p:spPr>
        <p:txBody>
          <a:bodyPr/>
          <a:lstStyle/>
          <a:p>
            <a:pPr algn="ctr"/>
            <a:r>
              <a:rPr lang="en-US" altLang="en-US" sz="2800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Citywide User Fees, Fines, Rates &amp; Charges</a:t>
            </a:r>
            <a:br>
              <a:rPr lang="en-US" altLang="en-US" sz="2800" dirty="0" smtClean="0">
                <a:solidFill>
                  <a:srgbClr val="0070C0"/>
                </a:solidFill>
                <a:latin typeface="Arial" charset="0"/>
                <a:cs typeface="Arial" charset="0"/>
              </a:rPr>
            </a:br>
            <a:r>
              <a:rPr lang="en-US" altLang="en-US" sz="2400" dirty="0" smtClean="0">
                <a:latin typeface="Arial" charset="0"/>
                <a:cs typeface="Arial" charset="0"/>
              </a:rPr>
              <a:t>Fee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60475"/>
            <a:ext cx="8610600" cy="3616325"/>
          </a:xfrm>
        </p:spPr>
        <p:txBody>
          <a:bodyPr/>
          <a:lstStyle/>
          <a:p>
            <a:pPr marL="285750" lvl="1" indent="-342900" eaLnBrk="1" hangingPunct="1">
              <a:buSzPct val="90000"/>
              <a:buFont typeface="Arial" panose="020B0604020202020204" pitchFamily="34" charset="0"/>
              <a:buChar char="•"/>
              <a:defRPr/>
            </a:pPr>
            <a:r>
              <a:rPr lang="en-US" sz="2200" kern="1200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User Fees: </a:t>
            </a:r>
          </a:p>
          <a:p>
            <a:pPr lvl="1" eaLnBrk="1" hangingPunct="1">
              <a:buSzPct val="90000"/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fee or rate charged to an individual or group that receives a </a:t>
            </a:r>
            <a:r>
              <a:rPr lang="en-US" sz="20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Private Benefit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from services provided by the City</a:t>
            </a:r>
          </a:p>
          <a:p>
            <a:pPr marL="0" lvl="1" indent="0" eaLnBrk="1" hangingPunct="1">
              <a:buSzPct val="90000"/>
              <a:buFontTx/>
              <a:buNone/>
              <a:defRPr/>
            </a:pPr>
            <a:endParaRPr lang="en-US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1" indent="-342900" eaLnBrk="1" hangingPunct="1">
              <a:buSzPct val="90000"/>
              <a:buFont typeface="Arial" panose="020B0604020202020204" pitchFamily="34" charset="0"/>
              <a:buChar char="•"/>
              <a:defRPr/>
            </a:pPr>
            <a:r>
              <a:rPr lang="en-US" sz="2200" kern="1200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User Fee is Not a Tax: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 eaLnBrk="1" hangingPunct="1">
              <a:buSzPct val="90000"/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service is usually a discretionary activity requested by the 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payer</a:t>
            </a:r>
          </a:p>
          <a:p>
            <a:pPr marL="342900" lvl="1" indent="0" eaLnBrk="1" hangingPunct="1">
              <a:buSzPct val="90000"/>
              <a:buFontTx/>
              <a:buNone/>
              <a:defRPr/>
            </a:pP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eaLnBrk="1" hangingPunct="1">
              <a:buSzPct val="90000"/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a User Fee does not cover the City’s full cost for the services, taxes (General Fund) pay for the remainder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4" name="Slide Number Placeholder 2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9pPr>
          </a:lstStyle>
          <a:p>
            <a:pPr algn="r">
              <a:buFont typeface="Wingdings" pitchFamily="2" charset="2"/>
              <a:buNone/>
              <a:defRPr/>
            </a:pPr>
            <a:r>
              <a:rPr lang="en-US" sz="1600" dirty="0" smtClean="0">
                <a:solidFill>
                  <a:schemeClr val="tx1"/>
                </a:solidFill>
                <a:effectLst/>
              </a:rPr>
              <a:t>Slide </a:t>
            </a:r>
            <a:fld id="{E0CFD87F-0353-40F2-BDE8-022005F15CC6}" type="slidenum">
              <a:rPr lang="en-US" sz="1600" smtClean="0">
                <a:solidFill>
                  <a:schemeClr val="tx1"/>
                </a:solidFill>
                <a:effectLst/>
              </a:rPr>
              <a:pPr algn="r">
                <a:buFont typeface="Wingdings" pitchFamily="2" charset="2"/>
                <a:buNone/>
                <a:defRPr/>
              </a:pPr>
              <a:t>32</a:t>
            </a:fld>
            <a:endParaRPr lang="en-US" sz="16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63880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Box 5"/>
          <p:cNvSpPr txBox="1">
            <a:spLocks noChangeArrowheads="1"/>
          </p:cNvSpPr>
          <p:nvPr/>
        </p:nvSpPr>
        <p:spPr bwMode="auto">
          <a:xfrm>
            <a:off x="5943600" y="1825625"/>
            <a:ext cx="2286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rgbClr val="111111"/>
                </a:solidFill>
                <a:latin typeface="Avenir LT Std 45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rgbClr val="111111"/>
                </a:solidFill>
                <a:latin typeface="Avenir LT Std 45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rgbClr val="111111"/>
                </a:solidFill>
                <a:latin typeface="Avenir LT Std 45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11111"/>
                </a:solidFill>
                <a:latin typeface="Avenir LT Std 45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000" u="sng" dirty="0">
                <a:solidFill>
                  <a:schemeClr val="tx1"/>
                </a:solidFill>
                <a:effectLst/>
                <a:latin typeface="Arial" charset="0"/>
              </a:rPr>
              <a:t>Examples</a:t>
            </a:r>
            <a:endParaRPr lang="en-US" altLang="en-US" sz="2000" u="sng" dirty="0">
              <a:solidFill>
                <a:srgbClr val="FFFF00"/>
              </a:solidFill>
              <a:effectLst/>
              <a:latin typeface="Arial" charset="0"/>
            </a:endParaRP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5943600" y="2346573"/>
            <a:ext cx="2971800" cy="1615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spcBef>
                <a:spcPct val="20000"/>
              </a:spcBef>
              <a:buChar char="•"/>
              <a:defRPr sz="3200">
                <a:solidFill>
                  <a:srgbClr val="111111"/>
                </a:solidFill>
                <a:latin typeface="Avenir LT Std 45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rgbClr val="111111"/>
                </a:solidFill>
                <a:latin typeface="Avenir LT Std 45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rgbClr val="111111"/>
                </a:solidFill>
                <a:latin typeface="Avenir LT Std 45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11111"/>
                </a:solidFill>
                <a:latin typeface="Avenir LT Std 45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Avenir LT Std 65 Medium" pitchFamily="34" charset="0"/>
              <a:buAutoNum type="arabicParenR"/>
            </a:pPr>
            <a:r>
              <a:rPr lang="en-US" altLang="en-US" sz="1800" dirty="0">
                <a:solidFill>
                  <a:schemeClr val="tx1"/>
                </a:solidFill>
                <a:effectLst/>
                <a:latin typeface="Arial" charset="0"/>
              </a:rPr>
              <a:t>Building </a:t>
            </a:r>
            <a:r>
              <a:rPr lang="en-US" altLang="en-US" sz="1800" dirty="0" smtClean="0">
                <a:solidFill>
                  <a:schemeClr val="tx1"/>
                </a:solidFill>
                <a:effectLst/>
                <a:latin typeface="Arial" charset="0"/>
              </a:rPr>
              <a:t>Permits</a:t>
            </a:r>
            <a:endParaRPr lang="en-US" altLang="en-US" sz="1800" dirty="0">
              <a:solidFill>
                <a:schemeClr val="tx1"/>
              </a:solidFill>
              <a:effectLst/>
              <a:latin typeface="Arial" charset="0"/>
            </a:endParaRPr>
          </a:p>
          <a:p>
            <a:pPr eaLnBrk="1" hangingPunct="1">
              <a:spcBef>
                <a:spcPct val="50000"/>
              </a:spcBef>
              <a:buFont typeface="Avenir LT Std 65 Medium" pitchFamily="34" charset="0"/>
              <a:buAutoNum type="arabicParenR"/>
            </a:pPr>
            <a:r>
              <a:rPr lang="en-US" altLang="en-US" sz="1800" dirty="0">
                <a:solidFill>
                  <a:schemeClr val="tx1"/>
                </a:solidFill>
                <a:effectLst/>
                <a:latin typeface="Arial" charset="0"/>
              </a:rPr>
              <a:t>Youth Programs</a:t>
            </a:r>
          </a:p>
          <a:p>
            <a:pPr eaLnBrk="1" hangingPunct="1">
              <a:spcBef>
                <a:spcPct val="50000"/>
              </a:spcBef>
              <a:buFont typeface="Avenir LT Std 65 Medium" pitchFamily="34" charset="0"/>
              <a:buAutoNum type="arabicParenR"/>
            </a:pPr>
            <a:r>
              <a:rPr lang="en-US" altLang="en-US" sz="1800" dirty="0">
                <a:solidFill>
                  <a:schemeClr val="tx1"/>
                </a:solidFill>
                <a:effectLst/>
                <a:latin typeface="Arial" charset="0"/>
              </a:rPr>
              <a:t>Historic Preservation</a:t>
            </a:r>
          </a:p>
          <a:p>
            <a:pPr eaLnBrk="1" hangingPunct="1">
              <a:spcBef>
                <a:spcPct val="50000"/>
              </a:spcBef>
              <a:buFont typeface="Avenir LT Std 65 Medium" pitchFamily="34" charset="0"/>
              <a:buAutoNum type="arabicParenR"/>
            </a:pPr>
            <a:r>
              <a:rPr lang="en-US" altLang="en-US" sz="1800" dirty="0">
                <a:solidFill>
                  <a:schemeClr val="tx1"/>
                </a:solidFill>
                <a:effectLst/>
                <a:latin typeface="Arial" charset="0"/>
              </a:rPr>
              <a:t>Police Patrol</a:t>
            </a: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304800" y="304800"/>
            <a:ext cx="8534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228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5715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914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–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2573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 Unicode MS" pitchFamily="34" charset="-128"/>
              <a:buChar char="&gt;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en-US" sz="2800" kern="0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Citywide User Fees, Fines, Rates &amp; Charges</a:t>
            </a:r>
            <a:br>
              <a:rPr lang="en-US" sz="2800" kern="0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kern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Fee Setting Guidelines</a:t>
            </a:r>
          </a:p>
        </p:txBody>
      </p:sp>
      <p:sp>
        <p:nvSpPr>
          <p:cNvPr id="8198" name="TextBox 9"/>
          <p:cNvSpPr txBox="1">
            <a:spLocks noChangeArrowheads="1"/>
          </p:cNvSpPr>
          <p:nvPr/>
        </p:nvSpPr>
        <p:spPr bwMode="auto">
          <a:xfrm>
            <a:off x="3124200" y="1138238"/>
            <a:ext cx="29718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rgbClr val="111111"/>
                </a:solidFill>
                <a:latin typeface="Avenir LT Std 45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rgbClr val="111111"/>
                </a:solidFill>
                <a:latin typeface="Avenir LT Std 45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rgbClr val="111111"/>
                </a:solidFill>
                <a:latin typeface="Avenir LT Std 45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11111"/>
                </a:solidFill>
                <a:latin typeface="Avenir LT Std 45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 i="1" dirty="0">
                <a:solidFill>
                  <a:schemeClr val="tx1"/>
                </a:solidFill>
                <a:effectLst/>
                <a:latin typeface="Arial" charset="0"/>
              </a:rPr>
              <a:t>Fee vs. Tax</a:t>
            </a:r>
          </a:p>
        </p:txBody>
      </p:sp>
      <p:graphicFrame>
        <p:nvGraphicFramePr>
          <p:cNvPr id="8199" name="Object 2"/>
          <p:cNvGraphicFramePr>
            <a:graphicFrameLocks noChangeAspect="1"/>
          </p:cNvGraphicFramePr>
          <p:nvPr/>
        </p:nvGraphicFramePr>
        <p:xfrm>
          <a:off x="406400" y="1549400"/>
          <a:ext cx="5203825" cy="4792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8" r:id="rId5" imgW="5200339" imgH="4791871" progId="Excel.Chart.8">
                  <p:embed/>
                </p:oleObj>
              </mc:Choice>
              <mc:Fallback>
                <p:oleObj r:id="rId5" imgW="5200339" imgH="4791871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400" y="1549400"/>
                        <a:ext cx="5203825" cy="4792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</p:spPr>
        <p:txBody>
          <a:bodyPr/>
          <a:lstStyle/>
          <a:p>
            <a:pPr algn="r">
              <a:buNone/>
              <a:defRPr/>
            </a:pPr>
            <a:r>
              <a:rPr lang="en-US" sz="1600" dirty="0" smtClean="0">
                <a:solidFill>
                  <a:schemeClr val="tx1"/>
                </a:solidFill>
                <a:effectLst/>
              </a:rPr>
              <a:t>Slide </a:t>
            </a:r>
            <a:fld id="{E0CFD87F-0353-40F2-BDE8-022005F15CC6}" type="slidenum">
              <a:rPr lang="en-US" sz="1600" smtClean="0">
                <a:solidFill>
                  <a:schemeClr val="tx1"/>
                </a:solidFill>
                <a:effectLst/>
              </a:rPr>
              <a:pPr algn="r">
                <a:buNone/>
                <a:defRPr/>
              </a:pPr>
              <a:t>33</a:t>
            </a:fld>
            <a:endParaRPr lang="en-US" sz="16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10146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304800" y="1524000"/>
            <a:ext cx="86106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tabLst>
                <a:tab pos="457200" algn="l"/>
              </a:tabLst>
              <a:defRPr sz="3200">
                <a:solidFill>
                  <a:srgbClr val="111111"/>
                </a:solidFill>
                <a:latin typeface="Avenir LT Std 45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tabLst>
                <a:tab pos="457200" algn="l"/>
              </a:tabLst>
              <a:defRPr sz="2800">
                <a:solidFill>
                  <a:srgbClr val="111111"/>
                </a:solidFill>
                <a:latin typeface="Avenir LT Std 45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tabLst>
                <a:tab pos="457200" algn="l"/>
              </a:tabLst>
              <a:defRPr sz="2400">
                <a:solidFill>
                  <a:srgbClr val="111111"/>
                </a:solidFill>
                <a:latin typeface="Avenir LT Std 45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tabLst>
                <a:tab pos="457200" algn="l"/>
              </a:tabLst>
              <a:defRPr sz="2000">
                <a:solidFill>
                  <a:srgbClr val="111111"/>
                </a:solidFill>
                <a:latin typeface="Avenir LT Std 45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tabLst>
                <a:tab pos="457200" algn="l"/>
              </a:tabLst>
              <a:defRPr sz="2000">
                <a:solidFill>
                  <a:srgbClr val="111111"/>
                </a:solidFill>
                <a:latin typeface="Avenir LT Std 45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57200" algn="l"/>
              </a:tabLst>
              <a:defRPr sz="2000">
                <a:solidFill>
                  <a:srgbClr val="111111"/>
                </a:solidFill>
                <a:latin typeface="Avenir LT Std 45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57200" algn="l"/>
              </a:tabLst>
              <a:defRPr sz="2000">
                <a:solidFill>
                  <a:srgbClr val="111111"/>
                </a:solidFill>
                <a:latin typeface="Avenir LT Std 45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57200" algn="l"/>
              </a:tabLst>
              <a:defRPr sz="2000">
                <a:solidFill>
                  <a:srgbClr val="111111"/>
                </a:solidFill>
                <a:latin typeface="Avenir LT Std 45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57200" algn="l"/>
              </a:tabLst>
              <a:defRPr sz="2000">
                <a:solidFill>
                  <a:srgbClr val="111111"/>
                </a:solidFill>
                <a:latin typeface="Avenir LT Std 45 Book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spcAft>
                <a:spcPts val="2400"/>
              </a:spcAft>
              <a:buFont typeface="Wingdings" pitchFamily="2" charset="2"/>
              <a:buChar char="§"/>
            </a:pPr>
            <a:r>
              <a:rPr lang="en-US" altLang="en-US" sz="2000" u="sng" dirty="0">
                <a:solidFill>
                  <a:schemeClr val="tx1"/>
                </a:solidFill>
                <a:effectLst/>
                <a:latin typeface="Arial" charset="0"/>
              </a:rPr>
              <a:t>Total Number of Fees for City Services - 2,322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2400"/>
              </a:spcAft>
              <a:buFont typeface="Wingdings" pitchFamily="2" charset="2"/>
              <a:buChar char="§"/>
            </a:pPr>
            <a:r>
              <a:rPr lang="en-US" altLang="en-US" sz="2000" dirty="0">
                <a:solidFill>
                  <a:schemeClr val="tx1"/>
                </a:solidFill>
                <a:effectLst/>
                <a:latin typeface="Arial" charset="0"/>
              </a:rPr>
              <a:t>No Changes – 1,453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2400"/>
              </a:spcAft>
              <a:buFont typeface="Wingdings" pitchFamily="2" charset="2"/>
              <a:buChar char="§"/>
            </a:pPr>
            <a:r>
              <a:rPr lang="en-US" altLang="en-US" sz="2000" dirty="0">
                <a:solidFill>
                  <a:schemeClr val="tx1"/>
                </a:solidFill>
                <a:effectLst/>
                <a:latin typeface="Arial" charset="0"/>
              </a:rPr>
              <a:t>Fee Deletion – 7 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2400"/>
              </a:spcAft>
              <a:buFont typeface="Wingdings" pitchFamily="2" charset="2"/>
              <a:buChar char="§"/>
            </a:pPr>
            <a:r>
              <a:rPr lang="en-US" altLang="en-US" sz="2000" dirty="0">
                <a:solidFill>
                  <a:schemeClr val="tx1"/>
                </a:solidFill>
                <a:effectLst/>
                <a:latin typeface="Arial" charset="0"/>
              </a:rPr>
              <a:t>Decreases to Existing Fees – 5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2400"/>
              </a:spcAft>
              <a:buFont typeface="Wingdings" pitchFamily="2" charset="2"/>
              <a:buChar char="§"/>
            </a:pPr>
            <a:r>
              <a:rPr lang="en-US" altLang="en-US" sz="2000" dirty="0">
                <a:solidFill>
                  <a:schemeClr val="tx1"/>
                </a:solidFill>
                <a:effectLst/>
                <a:latin typeface="Arial" charset="0"/>
              </a:rPr>
              <a:t>Increase to Existing Fees – 4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2400"/>
              </a:spcAft>
              <a:buFont typeface="Wingdings" pitchFamily="2" charset="2"/>
              <a:buChar char="§"/>
            </a:pPr>
            <a:r>
              <a:rPr lang="en-US" altLang="en-US" sz="2000" dirty="0">
                <a:solidFill>
                  <a:schemeClr val="tx1"/>
                </a:solidFill>
                <a:effectLst/>
                <a:latin typeface="Arial" charset="0"/>
              </a:rPr>
              <a:t>CPI </a:t>
            </a:r>
            <a:r>
              <a:rPr lang="en-US" altLang="en-US" sz="2000" dirty="0" smtClean="0">
                <a:solidFill>
                  <a:schemeClr val="tx1"/>
                </a:solidFill>
                <a:effectLst/>
                <a:latin typeface="Arial" charset="0"/>
              </a:rPr>
              <a:t>Adjustments to </a:t>
            </a:r>
            <a:r>
              <a:rPr lang="en-US" altLang="en-US" sz="2000" dirty="0">
                <a:solidFill>
                  <a:schemeClr val="tx1"/>
                </a:solidFill>
                <a:effectLst/>
                <a:latin typeface="Arial" charset="0"/>
              </a:rPr>
              <a:t>Existing Fees – 835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2400"/>
              </a:spcAft>
              <a:buFont typeface="Wingdings" pitchFamily="2" charset="2"/>
              <a:buChar char="§"/>
            </a:pPr>
            <a:r>
              <a:rPr lang="en-US" altLang="en-US" sz="2000" dirty="0">
                <a:solidFill>
                  <a:schemeClr val="tx1"/>
                </a:solidFill>
                <a:effectLst/>
                <a:latin typeface="Arial" charset="0"/>
              </a:rPr>
              <a:t>New Fees – 18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304800" y="304800"/>
            <a:ext cx="8534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228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5715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914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–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2573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 Unicode MS" pitchFamily="34" charset="-128"/>
              <a:buChar char="&gt;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en-US" sz="2800" kern="0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Citywide User Fees, Fines, Rates &amp; Charges</a:t>
            </a:r>
            <a:br>
              <a:rPr lang="en-US" sz="2800" kern="0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kern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FY 2018-19 Proposed Fee Changes</a:t>
            </a:r>
          </a:p>
        </p:txBody>
      </p:sp>
      <p:sp>
        <p:nvSpPr>
          <p:cNvPr id="4" name="Slide Number Placeholder 2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9pPr>
          </a:lstStyle>
          <a:p>
            <a:pPr algn="r">
              <a:buFont typeface="Wingdings" pitchFamily="2" charset="2"/>
              <a:buNone/>
              <a:defRPr/>
            </a:pPr>
            <a:r>
              <a:rPr lang="en-US" sz="1600" dirty="0" smtClean="0">
                <a:solidFill>
                  <a:schemeClr val="tx1"/>
                </a:solidFill>
                <a:effectLst/>
              </a:rPr>
              <a:t>Slide </a:t>
            </a:r>
            <a:fld id="{E0CFD87F-0353-40F2-BDE8-022005F15CC6}" type="slidenum">
              <a:rPr lang="en-US" sz="1600" smtClean="0">
                <a:solidFill>
                  <a:schemeClr val="tx1"/>
                </a:solidFill>
                <a:effectLst/>
              </a:rPr>
              <a:pPr algn="r">
                <a:buFont typeface="Wingdings" pitchFamily="2" charset="2"/>
                <a:buNone/>
                <a:defRPr/>
              </a:pPr>
              <a:t>34</a:t>
            </a:fld>
            <a:endParaRPr lang="en-US" sz="16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447593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ChangeArrowheads="1"/>
          </p:cNvSpPr>
          <p:nvPr/>
        </p:nvSpPr>
        <p:spPr bwMode="auto">
          <a:xfrm>
            <a:off x="0" y="1752600"/>
            <a:ext cx="91440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rgbClr val="111111"/>
                </a:solidFill>
                <a:latin typeface="Avenir LT Std 45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rgbClr val="111111"/>
                </a:solidFill>
                <a:latin typeface="Avenir LT Std 45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rgbClr val="111111"/>
                </a:solidFill>
                <a:latin typeface="Avenir LT Std 45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11111"/>
                </a:solidFill>
                <a:latin typeface="Avenir LT Std 45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60000"/>
              </a:spcAft>
              <a:buFontTx/>
              <a:buNone/>
            </a:pPr>
            <a:endParaRPr lang="en-US" altLang="en-US" sz="3600" dirty="0">
              <a:solidFill>
                <a:schemeClr val="tx1"/>
              </a:solidFill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spcAft>
                <a:spcPct val="60000"/>
              </a:spcAft>
              <a:buFontTx/>
              <a:buNone/>
            </a:pPr>
            <a:r>
              <a:rPr lang="en-US" altLang="en-US" sz="3600" dirty="0">
                <a:solidFill>
                  <a:schemeClr val="tx1"/>
                </a:solidFill>
                <a:effectLst/>
                <a:latin typeface="Arial" charset="0"/>
              </a:rPr>
              <a:t>  </a:t>
            </a:r>
            <a:r>
              <a:rPr lang="en-US" altLang="en-US" sz="3600" dirty="0">
                <a:solidFill>
                  <a:srgbClr val="0070C0"/>
                </a:solidFill>
                <a:effectLst/>
                <a:latin typeface="Arial" charset="0"/>
              </a:rPr>
              <a:t>Deletion of Existing Fees</a:t>
            </a:r>
          </a:p>
        </p:txBody>
      </p:sp>
    </p:spTree>
    <p:extLst>
      <p:ext uri="{BB962C8B-B14F-4D97-AF65-F5344CB8AC3E}">
        <p14:creationId xmlns:p14="http://schemas.microsoft.com/office/powerpoint/2010/main" val="755896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92692" name="Group 52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593436036"/>
              </p:ext>
            </p:extLst>
          </p:nvPr>
        </p:nvGraphicFramePr>
        <p:xfrm>
          <a:off x="269875" y="1371600"/>
          <a:ext cx="8721726" cy="4435476"/>
        </p:xfrm>
        <a:graphic>
          <a:graphicData uri="http://schemas.openxmlformats.org/drawingml/2006/table">
            <a:tbl>
              <a:tblPr/>
              <a:tblGrid>
                <a:gridCol w="566841"/>
                <a:gridCol w="685925"/>
                <a:gridCol w="4267977"/>
                <a:gridCol w="1905347"/>
                <a:gridCol w="1295636"/>
              </a:tblGrid>
              <a:tr h="6280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Fee#</a:t>
                      </a:r>
                    </a:p>
                  </a:txBody>
                  <a:tcPr marL="91457" marR="91457" marT="45724" marB="45724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Page #</a:t>
                      </a:r>
                    </a:p>
                  </a:txBody>
                  <a:tcPr marL="91457" marR="91457" marT="45724" marB="45724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Fee Title</a:t>
                      </a:r>
                    </a:p>
                  </a:txBody>
                  <a:tcPr marL="91457" marR="91457" marT="45724" marB="45724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Dept/Div</a:t>
                      </a:r>
                    </a:p>
                  </a:txBody>
                  <a:tcPr marL="91457" marR="91457" marT="45724" marB="45724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FY 2017-18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Fee</a:t>
                      </a:r>
                    </a:p>
                  </a:txBody>
                  <a:tcPr marL="91457" marR="91457" marT="45724" marB="45724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6858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67</a:t>
                      </a:r>
                    </a:p>
                  </a:txBody>
                  <a:tcPr marL="91457" marR="91457"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</a:t>
                      </a:r>
                    </a:p>
                  </a:txBody>
                  <a:tcPr marL="91457" marR="91457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Right of Way Improvements – Address Painting Permit</a:t>
                      </a:r>
                    </a:p>
                  </a:txBody>
                  <a:tcPr marL="91457" marR="91457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PW/Engineering</a:t>
                      </a:r>
                    </a:p>
                  </a:txBody>
                  <a:tcPr marL="91457" marR="91457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$228</a:t>
                      </a:r>
                    </a:p>
                  </a:txBody>
                  <a:tcPr marL="91457" marR="91457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62794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46</a:t>
                      </a:r>
                    </a:p>
                  </a:txBody>
                  <a:tcPr marL="91457" marR="91457"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32</a:t>
                      </a:r>
                    </a:p>
                  </a:txBody>
                  <a:tcPr marL="91457" marR="91457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Central Library Auditorium – Dressing Room</a:t>
                      </a:r>
                    </a:p>
                  </a:txBody>
                  <a:tcPr marL="91457" marR="91457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Library</a:t>
                      </a:r>
                    </a:p>
                  </a:txBody>
                  <a:tcPr marL="91457" marR="91457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$51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Per Event</a:t>
                      </a:r>
                    </a:p>
                  </a:txBody>
                  <a:tcPr marL="91457" marR="91457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62794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38</a:t>
                      </a:r>
                    </a:p>
                  </a:txBody>
                  <a:tcPr marL="91457" marR="91457"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34</a:t>
                      </a:r>
                    </a:p>
                  </a:txBody>
                  <a:tcPr marL="91457" marR="91457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Lost/Destroyed Materials and Supplies Brand Slides</a:t>
                      </a:r>
                    </a:p>
                  </a:txBody>
                  <a:tcPr marL="91457" marR="91457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Library</a:t>
                      </a:r>
                    </a:p>
                  </a:txBody>
                  <a:tcPr marL="91457" marR="91457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$1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Each</a:t>
                      </a:r>
                    </a:p>
                  </a:txBody>
                  <a:tcPr marL="91457" marR="91457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5546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</a:t>
                      </a:r>
                    </a:p>
                  </a:txBody>
                  <a:tcPr marL="91457" marR="91457"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56</a:t>
                      </a:r>
                    </a:p>
                  </a:txBody>
                  <a:tcPr marL="91457" marR="91457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Certification of Documents</a:t>
                      </a:r>
                    </a:p>
                  </a:txBody>
                  <a:tcPr marL="91457" marR="91457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CDD/Planning </a:t>
                      </a:r>
                    </a:p>
                  </a:txBody>
                  <a:tcPr marL="91457" marR="91457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$533</a:t>
                      </a:r>
                    </a:p>
                  </a:txBody>
                  <a:tcPr marL="91457" marR="91457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31099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84</a:t>
                      </a:r>
                    </a:p>
                  </a:txBody>
                  <a:tcPr marL="91457" marR="91457"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140</a:t>
                      </a:r>
                    </a:p>
                  </a:txBody>
                  <a:tcPr marL="91457" marR="91457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Vegetation Management Program: Fire company annual inspection</a:t>
                      </a:r>
                    </a:p>
                  </a:txBody>
                  <a:tcPr marL="91457" marR="91457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Fire/Misc.</a:t>
                      </a:r>
                    </a:p>
                  </a:txBody>
                  <a:tcPr marL="91457" marR="91457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Hourly Rate</a:t>
                      </a:r>
                    </a:p>
                  </a:txBody>
                  <a:tcPr marL="91457" marR="91457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11311" name="Rectangle 2"/>
          <p:cNvSpPr>
            <a:spLocks noChangeArrowheads="1"/>
          </p:cNvSpPr>
          <p:nvPr/>
        </p:nvSpPr>
        <p:spPr bwMode="auto">
          <a:xfrm>
            <a:off x="457200" y="304800"/>
            <a:ext cx="8229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rgbClr val="111111"/>
                </a:solidFill>
                <a:latin typeface="Avenir LT Std 45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rgbClr val="111111"/>
                </a:solidFill>
                <a:latin typeface="Avenir LT Std 45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rgbClr val="111111"/>
                </a:solidFill>
                <a:latin typeface="Avenir LT Std 45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11111"/>
                </a:solidFill>
                <a:latin typeface="Avenir LT Std 45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800" dirty="0">
                <a:solidFill>
                  <a:srgbClr val="0070C0"/>
                </a:solidFill>
                <a:effectLst/>
                <a:latin typeface="Arial" charset="0"/>
              </a:rPr>
              <a:t>Citywide User Fees, Rates and Charges</a:t>
            </a:r>
            <a:br>
              <a:rPr lang="en-US" altLang="en-US" sz="2800" dirty="0">
                <a:solidFill>
                  <a:srgbClr val="0070C0"/>
                </a:solidFill>
                <a:effectLst/>
                <a:latin typeface="Arial" charset="0"/>
              </a:rPr>
            </a:br>
            <a:r>
              <a:rPr lang="en-US" altLang="en-US" sz="2400" dirty="0">
                <a:effectLst/>
                <a:latin typeface="Arial" charset="0"/>
              </a:rPr>
              <a:t>Deletion of Existing Fees (1 of 2)</a:t>
            </a:r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</p:spPr>
        <p:txBody>
          <a:bodyPr/>
          <a:lstStyle/>
          <a:p>
            <a:pPr algn="r">
              <a:buNone/>
              <a:defRPr/>
            </a:pPr>
            <a:r>
              <a:rPr lang="en-US" sz="1600" dirty="0" smtClean="0">
                <a:solidFill>
                  <a:schemeClr val="tx1"/>
                </a:solidFill>
                <a:effectLst/>
              </a:rPr>
              <a:t>Slide </a:t>
            </a:r>
            <a:fld id="{E0CFD87F-0353-40F2-BDE8-022005F15CC6}" type="slidenum">
              <a:rPr lang="en-US" sz="1600" smtClean="0">
                <a:solidFill>
                  <a:schemeClr val="tx1"/>
                </a:solidFill>
                <a:effectLst/>
              </a:rPr>
              <a:pPr algn="r">
                <a:buNone/>
                <a:defRPr/>
              </a:pPr>
              <a:t>36</a:t>
            </a:fld>
            <a:endParaRPr lang="en-US" sz="16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3368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ChangeArrowheads="1"/>
          </p:cNvSpPr>
          <p:nvPr/>
        </p:nvSpPr>
        <p:spPr bwMode="auto">
          <a:xfrm>
            <a:off x="457200" y="304800"/>
            <a:ext cx="8229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rgbClr val="111111"/>
                </a:solidFill>
                <a:latin typeface="Avenir LT Std 45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rgbClr val="111111"/>
                </a:solidFill>
                <a:latin typeface="Avenir LT Std 45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rgbClr val="111111"/>
                </a:solidFill>
                <a:latin typeface="Avenir LT Std 45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11111"/>
                </a:solidFill>
                <a:latin typeface="Avenir LT Std 45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800" dirty="0">
                <a:solidFill>
                  <a:srgbClr val="0070C0"/>
                </a:solidFill>
                <a:effectLst/>
                <a:latin typeface="Arial" charset="0"/>
              </a:rPr>
              <a:t>Citywide User Fees, Rates and Charges</a:t>
            </a:r>
            <a:r>
              <a:rPr lang="en-US" altLang="en-US" sz="2800" dirty="0">
                <a:solidFill>
                  <a:srgbClr val="FFFFFF"/>
                </a:solidFill>
                <a:effectLst/>
                <a:latin typeface="Arial" charset="0"/>
              </a:rPr>
              <a:t/>
            </a:r>
            <a:br>
              <a:rPr lang="en-US" altLang="en-US" sz="2800" dirty="0">
                <a:solidFill>
                  <a:srgbClr val="FFFFFF"/>
                </a:solidFill>
                <a:effectLst/>
                <a:latin typeface="Arial" charset="0"/>
              </a:rPr>
            </a:br>
            <a:r>
              <a:rPr lang="en-US" altLang="en-US" sz="2400" dirty="0">
                <a:effectLst/>
                <a:latin typeface="Arial" charset="0"/>
              </a:rPr>
              <a:t>Deletion of Existing Fees (2 of 2)</a:t>
            </a:r>
          </a:p>
        </p:txBody>
      </p:sp>
      <p:graphicFrame>
        <p:nvGraphicFramePr>
          <p:cNvPr id="1392692" name="Group 52"/>
          <p:cNvGraphicFramePr>
            <a:graphicFrameLocks noGrp="1"/>
          </p:cNvGraphicFramePr>
          <p:nvPr>
            <p:ph/>
          </p:nvPr>
        </p:nvGraphicFramePr>
        <p:xfrm>
          <a:off x="211138" y="1600200"/>
          <a:ext cx="8721725" cy="4029406"/>
        </p:xfrm>
        <a:graphic>
          <a:graphicData uri="http://schemas.openxmlformats.org/drawingml/2006/table">
            <a:tbl>
              <a:tblPr/>
              <a:tblGrid>
                <a:gridCol w="626383"/>
                <a:gridCol w="685925"/>
                <a:gridCol w="4496354"/>
                <a:gridCol w="1617427"/>
                <a:gridCol w="1295636"/>
              </a:tblGrid>
              <a:tr h="62782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Fee #</a:t>
                      </a:r>
                    </a:p>
                  </a:txBody>
                  <a:tcPr marL="91457" marR="91457" marT="45711" marB="45711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Page #</a:t>
                      </a:r>
                    </a:p>
                  </a:txBody>
                  <a:tcPr marL="91457" marR="91457" marT="45711" marB="45711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Fee Title</a:t>
                      </a:r>
                    </a:p>
                  </a:txBody>
                  <a:tcPr marL="91457" marR="91457" marT="45711" marB="45711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Dept/Div</a:t>
                      </a:r>
                    </a:p>
                  </a:txBody>
                  <a:tcPr marL="91457" marR="91457" marT="45711" marB="45711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FY 2017-18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Fee</a:t>
                      </a:r>
                    </a:p>
                  </a:txBody>
                  <a:tcPr marL="91457" marR="91457" marT="45711" marB="45711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5433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110</a:t>
                      </a:r>
                    </a:p>
                  </a:txBody>
                  <a:tcPr marL="91457" marR="91457"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143</a:t>
                      </a:r>
                    </a:p>
                  </a:txBody>
                  <a:tcPr marL="91457" marR="91457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Hazardous Materials and Disclosure Program: Permit to store, transport on-site, dispense, use or handle hazardous liquids, solids or gases: Category I: Liquid (Gals) 0-20; Solids (lbs.) 0-200; Gases (Cubic Ft.) 0-100; includes periodic inspection</a:t>
                      </a:r>
                    </a:p>
                  </a:txBody>
                  <a:tcPr marL="91457" marR="91457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Arial" charset="0"/>
                        </a:rPr>
                        <a:t>Fire/ Misc.</a:t>
                      </a:r>
                    </a:p>
                  </a:txBody>
                  <a:tcPr marL="91457" marR="91457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$256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Per Facility</a:t>
                      </a:r>
                    </a:p>
                  </a:txBody>
                  <a:tcPr marL="91457" marR="91457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84691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111</a:t>
                      </a:r>
                    </a:p>
                  </a:txBody>
                  <a:tcPr marL="91457" marR="91457"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143</a:t>
                      </a:r>
                    </a:p>
                  </a:txBody>
                  <a:tcPr marL="91457" marR="91457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Hazardous Materials and Disclosure Program: Permit to store, transport on-site, dispense, use or handle hazardous liquids, solids or gases: Category II: Liquid (Gals) 21-54; Solids (lbs.) 201-500; Gases (Cubic Ft.) 101-200; includes periodic inspection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57" marR="91457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Fire/ Misc.</a:t>
                      </a:r>
                    </a:p>
                  </a:txBody>
                  <a:tcPr marL="91457" marR="91457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$325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Per Facility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57" marR="91457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</p:spPr>
        <p:txBody>
          <a:bodyPr/>
          <a:lstStyle/>
          <a:p>
            <a:pPr algn="r">
              <a:buNone/>
              <a:defRPr/>
            </a:pPr>
            <a:r>
              <a:rPr lang="en-US" sz="1600" dirty="0" smtClean="0">
                <a:solidFill>
                  <a:schemeClr val="tx1"/>
                </a:solidFill>
                <a:effectLst/>
              </a:rPr>
              <a:t>Slide </a:t>
            </a:r>
            <a:fld id="{E0CFD87F-0353-40F2-BDE8-022005F15CC6}" type="slidenum">
              <a:rPr lang="en-US" sz="1600" smtClean="0">
                <a:solidFill>
                  <a:schemeClr val="tx1"/>
                </a:solidFill>
                <a:effectLst/>
              </a:rPr>
              <a:pPr algn="r">
                <a:buNone/>
                <a:defRPr/>
              </a:pPr>
              <a:t>37</a:t>
            </a:fld>
            <a:endParaRPr lang="en-US" sz="16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67132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ChangeArrowheads="1"/>
          </p:cNvSpPr>
          <p:nvPr/>
        </p:nvSpPr>
        <p:spPr bwMode="auto">
          <a:xfrm>
            <a:off x="0" y="1752600"/>
            <a:ext cx="91440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rgbClr val="111111"/>
                </a:solidFill>
                <a:latin typeface="Avenir LT Std 45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rgbClr val="111111"/>
                </a:solidFill>
                <a:latin typeface="Avenir LT Std 45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rgbClr val="111111"/>
                </a:solidFill>
                <a:latin typeface="Avenir LT Std 45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11111"/>
                </a:solidFill>
                <a:latin typeface="Avenir LT Std 45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60000"/>
              </a:spcAft>
              <a:buFontTx/>
              <a:buNone/>
            </a:pPr>
            <a:endParaRPr lang="en-US" altLang="en-US" sz="3600" dirty="0">
              <a:solidFill>
                <a:schemeClr val="tx1"/>
              </a:solidFill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rgbClr val="0070C0"/>
                </a:solidFill>
                <a:effectLst/>
                <a:latin typeface="Avenir LT Std 65 Medium" pitchFamily="34" charset="0"/>
              </a:rPr>
              <a:t> Decreases to Existing Fees </a:t>
            </a:r>
          </a:p>
        </p:txBody>
      </p:sp>
    </p:spTree>
    <p:extLst>
      <p:ext uri="{BB962C8B-B14F-4D97-AF65-F5344CB8AC3E}">
        <p14:creationId xmlns:p14="http://schemas.microsoft.com/office/powerpoint/2010/main" val="3252438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ChangeArrowheads="1"/>
          </p:cNvSpPr>
          <p:nvPr/>
        </p:nvSpPr>
        <p:spPr bwMode="auto">
          <a:xfrm>
            <a:off x="457200" y="304800"/>
            <a:ext cx="82296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rgbClr val="111111"/>
                </a:solidFill>
                <a:latin typeface="Avenir LT Std 45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rgbClr val="111111"/>
                </a:solidFill>
                <a:latin typeface="Avenir LT Std 45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rgbClr val="111111"/>
                </a:solidFill>
                <a:latin typeface="Avenir LT Std 45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11111"/>
                </a:solidFill>
                <a:latin typeface="Avenir LT Std 45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2800" dirty="0" smtClean="0">
                <a:solidFill>
                  <a:srgbClr val="0070C0"/>
                </a:solidFill>
                <a:effectLst/>
                <a:latin typeface="+mj-lt"/>
                <a:ea typeface="+mj-ea"/>
                <a:cs typeface="+mj-cs"/>
              </a:rPr>
              <a:t>Citywide User </a:t>
            </a:r>
            <a:r>
              <a:rPr lang="en-US" altLang="en-US" sz="2800" dirty="0">
                <a:solidFill>
                  <a:srgbClr val="0070C0"/>
                </a:solidFill>
                <a:effectLst/>
                <a:latin typeface="+mj-lt"/>
                <a:ea typeface="+mj-ea"/>
                <a:cs typeface="+mj-cs"/>
              </a:rPr>
              <a:t>Fees</a:t>
            </a:r>
            <a:r>
              <a:rPr lang="en-US" altLang="en-US" sz="2800" dirty="0" smtClean="0">
                <a:solidFill>
                  <a:srgbClr val="0070C0"/>
                </a:solidFill>
                <a:effectLst/>
                <a:latin typeface="+mj-lt"/>
                <a:ea typeface="+mj-ea"/>
                <a:cs typeface="+mj-cs"/>
              </a:rPr>
              <a:t>, Rates and Charges</a:t>
            </a:r>
            <a:r>
              <a:rPr lang="en-US" altLang="en-US" sz="2800" dirty="0" smtClean="0">
                <a:solidFill>
                  <a:srgbClr val="FFFFFF"/>
                </a:solidFill>
                <a:effectLst/>
                <a:latin typeface="Arial" charset="0"/>
              </a:rPr>
              <a:t/>
            </a:r>
            <a:br>
              <a:rPr lang="en-US" altLang="en-US" sz="2800" dirty="0" smtClean="0">
                <a:solidFill>
                  <a:srgbClr val="FFFFFF"/>
                </a:solidFill>
                <a:effectLst/>
                <a:latin typeface="Arial" charset="0"/>
              </a:rPr>
            </a:br>
            <a:r>
              <a:rPr lang="en-US" altLang="en-US" sz="2400" dirty="0" smtClean="0">
                <a:effectLst/>
                <a:latin typeface="Arial" charset="0"/>
              </a:rPr>
              <a:t>Decreases to Existing Fees (1 of 2)</a:t>
            </a:r>
          </a:p>
        </p:txBody>
      </p:sp>
      <p:graphicFrame>
        <p:nvGraphicFramePr>
          <p:cNvPr id="1392692" name="Group 52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1707588434"/>
              </p:ext>
            </p:extLst>
          </p:nvPr>
        </p:nvGraphicFramePr>
        <p:xfrm>
          <a:off x="190500" y="1188716"/>
          <a:ext cx="8801100" cy="4309880"/>
        </p:xfrm>
        <a:graphic>
          <a:graphicData uri="http://schemas.openxmlformats.org/drawingml/2006/table">
            <a:tbl>
              <a:tblPr/>
              <a:tblGrid>
                <a:gridCol w="1333500"/>
                <a:gridCol w="762000"/>
                <a:gridCol w="838200"/>
                <a:gridCol w="1905000"/>
                <a:gridCol w="1524000"/>
                <a:gridCol w="1219200"/>
                <a:gridCol w="1219200"/>
              </a:tblGrid>
              <a:tr h="3688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Review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Fee #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Page #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Fee Title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Dept/Div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Current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Fee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Fee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7437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Dept.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Fee Review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Filming Application - Fire Review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MS/Filming &amp; Special Event Fees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$147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Per Application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$113 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Per Application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7794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Dept.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Fee Review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Collection Agency Fee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Library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$25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Flat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$15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Flat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43585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Dept.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Fee Review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Overdue Materials </a:t>
                      </a:r>
                      <a:r>
                        <a:rPr kumimoji="0" lang="en-US" sz="1600" b="0" i="0" u="none" strike="sng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$10</a:t>
                      </a: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  $5 maximum - Adult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Library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$0.25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$0.25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2527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Dept.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Fee 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Overdue Materials </a:t>
                      </a:r>
                      <a:r>
                        <a:rPr kumimoji="0" lang="en-US" sz="1600" b="0" i="0" u="none" strike="sng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$6</a:t>
                      </a: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 $2.50 maximum -Juvenile/Teen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n-US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Library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$0.15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$0.15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</p:spPr>
        <p:txBody>
          <a:bodyPr/>
          <a:lstStyle/>
          <a:p>
            <a:pPr algn="r">
              <a:buNone/>
              <a:defRPr/>
            </a:pPr>
            <a:r>
              <a:rPr lang="en-US" sz="1600" dirty="0" smtClean="0">
                <a:solidFill>
                  <a:schemeClr val="tx1"/>
                </a:solidFill>
                <a:effectLst/>
              </a:rPr>
              <a:t>Slide </a:t>
            </a:r>
            <a:fld id="{E0CFD87F-0353-40F2-BDE8-022005F15CC6}" type="slidenum">
              <a:rPr lang="en-US" sz="1600" smtClean="0">
                <a:solidFill>
                  <a:schemeClr val="tx1"/>
                </a:solidFill>
                <a:effectLst/>
              </a:rPr>
              <a:pPr algn="r">
                <a:buNone/>
                <a:defRPr/>
              </a:pPr>
              <a:t>39</a:t>
            </a:fld>
            <a:endParaRPr lang="en-US" sz="16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091570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304800" y="152400"/>
            <a:ext cx="853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11111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9pPr>
          </a:lstStyle>
          <a:p>
            <a:pPr algn="ctr">
              <a:buFontTx/>
              <a:buNone/>
            </a:pPr>
            <a:r>
              <a:rPr lang="en-US" altLang="en-US" sz="2400" kern="0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Projects with Multiple Funding Sources</a:t>
            </a:r>
            <a:r>
              <a:rPr lang="en-US" altLang="en-US" kern="0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kern="0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kern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Summary by Project</a:t>
            </a:r>
            <a:r>
              <a:rPr lang="en-US" altLang="en-US" sz="2000" kern="0" dirty="0" smtClean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sz="2000" kern="0" dirty="0" smtClean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400" kern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(In Thousands)</a:t>
            </a:r>
          </a:p>
        </p:txBody>
      </p:sp>
      <p:graphicFrame>
        <p:nvGraphicFramePr>
          <p:cNvPr id="4" name="Group 4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73469792"/>
              </p:ext>
            </p:extLst>
          </p:nvPr>
        </p:nvGraphicFramePr>
        <p:xfrm>
          <a:off x="152400" y="1066800"/>
          <a:ext cx="8915400" cy="5364464"/>
        </p:xfrm>
        <a:graphic>
          <a:graphicData uri="http://schemas.openxmlformats.org/drawingml/2006/table">
            <a:tbl>
              <a:tblPr/>
              <a:tblGrid>
                <a:gridCol w="4648200"/>
                <a:gridCol w="1447800"/>
                <a:gridCol w="1676400"/>
                <a:gridCol w="1143000"/>
              </a:tblGrid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6" marR="9143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Life To Date Project Budget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Remaining Budget 3/31/18*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Proposed FY 2018-19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224">
                <a:tc>
                  <a:txBody>
                    <a:bodyPr/>
                    <a:lstStyle/>
                    <a:p>
                      <a:pPr marL="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Beeline Maintenance &amp; Operation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224">
                <a:tc>
                  <a:txBody>
                    <a:bodyPr/>
                    <a:lstStyle/>
                    <a:p>
                      <a:pPr marL="800100" marR="0" lvl="1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Measure R Local Return Fund (Fund 254)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9,026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1,221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-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224">
                <a:tc>
                  <a:txBody>
                    <a:bodyPr/>
                    <a:lstStyle/>
                    <a:p>
                      <a:pPr marL="800100" marR="0" lvl="1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Transit Prop A Local Return Fund (Fund 256)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3,376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3,376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224">
                <a:tc>
                  <a:txBody>
                    <a:bodyPr/>
                    <a:lstStyle/>
                    <a:p>
                      <a:pPr marL="800100" marR="0" lvl="1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CIP Reimbursement Fund (Fund 409)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8,491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44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224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</a:rPr>
                        <a:t>$            20,893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</a:rPr>
                        <a:t>$                4,641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</a:rPr>
                        <a:t>$                -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4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n-US" sz="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2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Central Library Renovation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224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CIP General Fund (Fund 401)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7,949</a:t>
                      </a: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    29</a:t>
                      </a: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-</a:t>
                      </a: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224">
                <a:tc>
                  <a:txBody>
                    <a:bodyPr/>
                    <a:lstStyle/>
                    <a:p>
                      <a:pPr marL="800100" marR="0" lvl="1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Library Development Impact Fee Fund (Fund 407)</a:t>
                      </a:r>
                    </a:p>
                  </a:txBody>
                  <a:tcPr marT="45737" marB="45737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2,601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698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366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marT="45737" marB="45737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   10,550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          727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       -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332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marT="45737" marB="45737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332">
                <a:tc>
                  <a:txBody>
                    <a:bodyPr/>
                    <a:lstStyle/>
                    <a:p>
                      <a:pPr marL="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Citywide Playground Equipment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332">
                <a:tc>
                  <a:txBody>
                    <a:bodyPr/>
                    <a:lstStyle/>
                    <a:p>
                      <a:pPr marL="800100" marR="0" lvl="1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Recreation Fund (Fund 501)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150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    83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-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332">
                <a:tc>
                  <a:txBody>
                    <a:bodyPr/>
                    <a:lstStyle/>
                    <a:p>
                      <a:pPr marL="800100" marR="0" lvl="1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Parks Quimby Fee Fund (Fund 408)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332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332">
                <a:tc>
                  <a:txBody>
                    <a:bodyPr/>
                    <a:lstStyle/>
                    <a:p>
                      <a:pPr marL="800100" marR="0" lvl="1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CIP General Fund (Fund 401)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 500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          -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200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332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</a:rPr>
                        <a:t>$                982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</a:rPr>
                        <a:t>$                     83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</a:rPr>
                        <a:t>$           200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332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6535579"/>
            <a:ext cx="510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000" dirty="0" smtClean="0">
                <a:solidFill>
                  <a:srgbClr val="0070C0"/>
                </a:solidFill>
                <a:effectLst/>
              </a:rPr>
              <a:t>* Remaining budget assumes all current encumbrances will be expensed by 6/30/18</a:t>
            </a:r>
            <a:endParaRPr lang="en-US" sz="1000" dirty="0">
              <a:solidFill>
                <a:srgbClr val="0070C0"/>
              </a:solidFill>
              <a:effectLst/>
            </a:endParaRPr>
          </a:p>
        </p:txBody>
      </p:sp>
      <p:sp>
        <p:nvSpPr>
          <p:cNvPr id="6" name="Slide Number Placeholder 2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9pPr>
          </a:lstStyle>
          <a:p>
            <a:pPr algn="r">
              <a:buFont typeface="Wingdings" pitchFamily="2" charset="2"/>
              <a:buNone/>
              <a:defRPr/>
            </a:pPr>
            <a:r>
              <a:rPr lang="en-US" sz="1600" dirty="0" smtClean="0">
                <a:solidFill>
                  <a:schemeClr val="tx1"/>
                </a:solidFill>
                <a:effectLst/>
              </a:rPr>
              <a:t>Slide </a:t>
            </a:r>
            <a:fld id="{E0CFD87F-0353-40F2-BDE8-022005F15CC6}" type="slidenum">
              <a:rPr lang="en-US" sz="1600" smtClean="0">
                <a:solidFill>
                  <a:schemeClr val="tx1"/>
                </a:solidFill>
                <a:effectLst/>
              </a:rPr>
              <a:pPr algn="r">
                <a:buFont typeface="Wingdings" pitchFamily="2" charset="2"/>
                <a:buNone/>
                <a:defRPr/>
              </a:pPr>
              <a:t>4</a:t>
            </a:fld>
            <a:endParaRPr lang="en-US" sz="16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7405357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ChangeArrowheads="1"/>
          </p:cNvSpPr>
          <p:nvPr/>
        </p:nvSpPr>
        <p:spPr bwMode="auto">
          <a:xfrm>
            <a:off x="457200" y="228600"/>
            <a:ext cx="8229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rgbClr val="111111"/>
                </a:solidFill>
                <a:latin typeface="Avenir LT Std 45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rgbClr val="111111"/>
                </a:solidFill>
                <a:latin typeface="Avenir LT Std 45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rgbClr val="111111"/>
                </a:solidFill>
                <a:latin typeface="Avenir LT Std 45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11111"/>
                </a:solidFill>
                <a:latin typeface="Avenir LT Std 45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800" dirty="0">
                <a:solidFill>
                  <a:srgbClr val="0070C0"/>
                </a:solidFill>
                <a:effectLst/>
                <a:latin typeface="Arial" charset="0"/>
              </a:rPr>
              <a:t>Citywide User Fees, Rates and Charges</a:t>
            </a:r>
            <a:br>
              <a:rPr lang="en-US" altLang="en-US" sz="2800" dirty="0">
                <a:solidFill>
                  <a:srgbClr val="0070C0"/>
                </a:solidFill>
                <a:effectLst/>
                <a:latin typeface="Arial" charset="0"/>
              </a:rPr>
            </a:br>
            <a:r>
              <a:rPr lang="en-US" altLang="en-US" sz="2400" dirty="0">
                <a:effectLst/>
                <a:latin typeface="Arial" charset="0"/>
              </a:rPr>
              <a:t>Decreases to Existing Fees (2 of 2) </a:t>
            </a:r>
          </a:p>
        </p:txBody>
      </p:sp>
      <p:graphicFrame>
        <p:nvGraphicFramePr>
          <p:cNvPr id="1392692" name="Group 52"/>
          <p:cNvGraphicFramePr>
            <a:graphicFrameLocks noGrp="1"/>
          </p:cNvGraphicFramePr>
          <p:nvPr>
            <p:ph/>
          </p:nvPr>
        </p:nvGraphicFramePr>
        <p:xfrm>
          <a:off x="266700" y="1733550"/>
          <a:ext cx="8724900" cy="2914650"/>
        </p:xfrm>
        <a:graphic>
          <a:graphicData uri="http://schemas.openxmlformats.org/drawingml/2006/table">
            <a:tbl>
              <a:tblPr/>
              <a:tblGrid>
                <a:gridCol w="1257300"/>
                <a:gridCol w="609600"/>
                <a:gridCol w="685800"/>
                <a:gridCol w="2971800"/>
                <a:gridCol w="762000"/>
                <a:gridCol w="1219200"/>
                <a:gridCol w="1219200"/>
              </a:tblGrid>
              <a:tr h="6280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Review</a:t>
                      </a:r>
                    </a:p>
                  </a:txBody>
                  <a:tcPr marT="45732" marB="45732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Fee #</a:t>
                      </a:r>
                    </a:p>
                  </a:txBody>
                  <a:tcPr marT="45732" marB="45732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Page #</a:t>
                      </a:r>
                    </a:p>
                  </a:txBody>
                  <a:tcPr marT="45732" marB="45732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Fee Title</a:t>
                      </a:r>
                    </a:p>
                  </a:txBody>
                  <a:tcPr marT="45732" marB="45732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Dept/Div</a:t>
                      </a:r>
                    </a:p>
                  </a:txBody>
                  <a:tcPr marT="45732" marB="45732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Current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Fee</a:t>
                      </a:r>
                    </a:p>
                  </a:txBody>
                  <a:tcPr marT="45732" marB="45732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Fee</a:t>
                      </a:r>
                    </a:p>
                  </a:txBody>
                  <a:tcPr marT="45732" marB="45732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228659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Dept.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Fee 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141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147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Industrial Waste and Pretreatment Program. Permit to discharge industrial waste into the sanitary sewer or storm drain system for a Categorical facility (pursuant to EPA Standards). Includes annual permit inspections and sampling fee.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Fire/ Misc.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$10,918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Per Facility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$8,734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Per Facility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</p:spPr>
        <p:txBody>
          <a:bodyPr/>
          <a:lstStyle/>
          <a:p>
            <a:pPr algn="r">
              <a:buNone/>
              <a:defRPr/>
            </a:pPr>
            <a:r>
              <a:rPr lang="en-US" sz="1600" dirty="0" smtClean="0">
                <a:solidFill>
                  <a:schemeClr val="tx1"/>
                </a:solidFill>
                <a:effectLst/>
              </a:rPr>
              <a:t>Slide </a:t>
            </a:r>
            <a:fld id="{E0CFD87F-0353-40F2-BDE8-022005F15CC6}" type="slidenum">
              <a:rPr lang="en-US" sz="1600" smtClean="0">
                <a:solidFill>
                  <a:schemeClr val="tx1"/>
                </a:solidFill>
                <a:effectLst/>
              </a:rPr>
              <a:pPr algn="r">
                <a:buNone/>
                <a:defRPr/>
              </a:pPr>
              <a:t>40</a:t>
            </a:fld>
            <a:endParaRPr lang="en-US" sz="16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42451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0" y="1752600"/>
            <a:ext cx="91440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rgbClr val="111111"/>
                </a:solidFill>
                <a:latin typeface="Avenir LT Std 45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rgbClr val="111111"/>
                </a:solidFill>
                <a:latin typeface="Avenir LT Std 45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rgbClr val="111111"/>
                </a:solidFill>
                <a:latin typeface="Avenir LT Std 45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11111"/>
                </a:solidFill>
                <a:latin typeface="Avenir LT Std 45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60000"/>
              </a:spcAft>
              <a:buFontTx/>
              <a:buNone/>
            </a:pPr>
            <a:endParaRPr lang="en-US" altLang="en-US" sz="3600" dirty="0">
              <a:solidFill>
                <a:schemeClr val="tx1"/>
              </a:solidFill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rgbClr val="0070C0"/>
                </a:solidFill>
                <a:effectLst/>
                <a:latin typeface="Avenir LT Std 65 Medium" pitchFamily="34" charset="0"/>
              </a:rPr>
              <a:t> Increases to Existing Fees </a:t>
            </a:r>
          </a:p>
        </p:txBody>
      </p:sp>
    </p:spTree>
    <p:extLst>
      <p:ext uri="{BB962C8B-B14F-4D97-AF65-F5344CB8AC3E}">
        <p14:creationId xmlns:p14="http://schemas.microsoft.com/office/powerpoint/2010/main" val="614644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ChangeArrowheads="1"/>
          </p:cNvSpPr>
          <p:nvPr/>
        </p:nvSpPr>
        <p:spPr bwMode="auto">
          <a:xfrm>
            <a:off x="457200" y="381000"/>
            <a:ext cx="8229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rgbClr val="111111"/>
                </a:solidFill>
                <a:latin typeface="Avenir LT Std 45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rgbClr val="111111"/>
                </a:solidFill>
                <a:latin typeface="Avenir LT Std 45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rgbClr val="111111"/>
                </a:solidFill>
                <a:latin typeface="Avenir LT Std 45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11111"/>
                </a:solidFill>
                <a:latin typeface="Avenir LT Std 45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800" dirty="0">
                <a:solidFill>
                  <a:srgbClr val="0070C0"/>
                </a:solidFill>
                <a:effectLst/>
                <a:latin typeface="Arial" charset="0"/>
              </a:rPr>
              <a:t>Citywide User Fees, Rates and Charges</a:t>
            </a:r>
            <a:r>
              <a:rPr lang="en-US" altLang="en-US" sz="2400" dirty="0">
                <a:solidFill>
                  <a:srgbClr val="FFFFFF"/>
                </a:solidFill>
                <a:effectLst/>
                <a:latin typeface="Arial" charset="0"/>
              </a:rPr>
              <a:t/>
            </a:r>
            <a:br>
              <a:rPr lang="en-US" altLang="en-US" sz="2400" dirty="0">
                <a:solidFill>
                  <a:srgbClr val="FFFFFF"/>
                </a:solidFill>
                <a:effectLst/>
                <a:latin typeface="Arial" charset="0"/>
              </a:rPr>
            </a:br>
            <a:r>
              <a:rPr lang="en-US" altLang="en-US" sz="2400" dirty="0">
                <a:effectLst/>
                <a:latin typeface="Arial" charset="0"/>
              </a:rPr>
              <a:t>Increases to Existing Fees </a:t>
            </a:r>
          </a:p>
        </p:txBody>
      </p:sp>
      <p:graphicFrame>
        <p:nvGraphicFramePr>
          <p:cNvPr id="1392692" name="Group 52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2170027667"/>
              </p:ext>
            </p:extLst>
          </p:nvPr>
        </p:nvGraphicFramePr>
        <p:xfrm>
          <a:off x="228600" y="1371600"/>
          <a:ext cx="8763000" cy="4224338"/>
        </p:xfrm>
        <a:graphic>
          <a:graphicData uri="http://schemas.openxmlformats.org/drawingml/2006/table">
            <a:tbl>
              <a:tblPr/>
              <a:tblGrid>
                <a:gridCol w="1371600"/>
                <a:gridCol w="609600"/>
                <a:gridCol w="685800"/>
                <a:gridCol w="2819400"/>
                <a:gridCol w="1143000"/>
                <a:gridCol w="1066800"/>
                <a:gridCol w="1066800"/>
              </a:tblGrid>
              <a:tr h="6278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Review</a:t>
                      </a:r>
                    </a:p>
                  </a:txBody>
                  <a:tcPr marT="45716" marB="45716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Fee #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Page # 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Fee Title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Dept/Div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Current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Fee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Proposed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Fee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8717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Government Code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Arial" charset="0"/>
                      </a:endParaRP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Notary Fees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Citywide/Misc. Fees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$10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Per Signature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$15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Per Signature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9692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Market Research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Arial" charset="0"/>
                      </a:endParaRP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18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The Orange Street Parking Structure (222 N. Orange St.) Monthly Parking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PW/ Parking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$60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Per Month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$70 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Per Month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78631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Dept. Fee Review</a:t>
                      </a: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63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 Smoking Signs - Each Additional Sign (External Cost of Sign)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CDD/N.S.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$21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Per Sign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$23  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Per Sign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9692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Dept. Fee Review</a:t>
                      </a: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23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64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Smoking Permitted Area Sign - Each Additional Sign (External Cost of Sign)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CDD/N.S.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$21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Per Sign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$23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Per Sign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</p:spPr>
        <p:txBody>
          <a:bodyPr/>
          <a:lstStyle/>
          <a:p>
            <a:pPr algn="r">
              <a:buNone/>
              <a:defRPr/>
            </a:pPr>
            <a:r>
              <a:rPr lang="en-US" sz="1600" dirty="0" smtClean="0">
                <a:solidFill>
                  <a:schemeClr val="tx1"/>
                </a:solidFill>
                <a:effectLst/>
              </a:rPr>
              <a:t>Slide </a:t>
            </a:r>
            <a:fld id="{E0CFD87F-0353-40F2-BDE8-022005F15CC6}" type="slidenum">
              <a:rPr lang="en-US" sz="1600" smtClean="0">
                <a:solidFill>
                  <a:schemeClr val="tx1"/>
                </a:solidFill>
                <a:effectLst/>
              </a:rPr>
              <a:pPr algn="r">
                <a:buNone/>
                <a:defRPr/>
              </a:pPr>
              <a:t>42</a:t>
            </a:fld>
            <a:endParaRPr lang="en-US" sz="16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0623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ChangeArrowheads="1"/>
          </p:cNvSpPr>
          <p:nvPr/>
        </p:nvSpPr>
        <p:spPr bwMode="auto">
          <a:xfrm>
            <a:off x="0" y="1752600"/>
            <a:ext cx="91440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rgbClr val="111111"/>
                </a:solidFill>
                <a:latin typeface="Avenir LT Std 45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rgbClr val="111111"/>
                </a:solidFill>
                <a:latin typeface="Avenir LT Std 45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rgbClr val="111111"/>
                </a:solidFill>
                <a:latin typeface="Avenir LT Std 45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11111"/>
                </a:solidFill>
                <a:latin typeface="Avenir LT Std 45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60000"/>
              </a:spcAft>
              <a:buFontTx/>
              <a:buNone/>
            </a:pPr>
            <a:endParaRPr lang="en-US" altLang="en-US" sz="3600" dirty="0">
              <a:solidFill>
                <a:schemeClr val="tx1"/>
              </a:solidFill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rgbClr val="0070C0"/>
                </a:solidFill>
                <a:effectLst/>
                <a:latin typeface="Avenir LT Std 65 Medium" pitchFamily="34" charset="0"/>
              </a:rPr>
              <a:t> CPI </a:t>
            </a:r>
            <a:r>
              <a:rPr lang="en-US" altLang="en-US" sz="3600" dirty="0" smtClean="0">
                <a:solidFill>
                  <a:srgbClr val="0070C0"/>
                </a:solidFill>
                <a:effectLst/>
                <a:latin typeface="Avenir LT Std 65 Medium" pitchFamily="34" charset="0"/>
              </a:rPr>
              <a:t>Adjustments to </a:t>
            </a:r>
            <a:r>
              <a:rPr lang="en-US" altLang="en-US" sz="3600" dirty="0">
                <a:solidFill>
                  <a:srgbClr val="0070C0"/>
                </a:solidFill>
                <a:effectLst/>
                <a:latin typeface="Avenir LT Std 65 Medium" pitchFamily="34" charset="0"/>
              </a:rPr>
              <a:t>Existing Fees </a:t>
            </a:r>
          </a:p>
        </p:txBody>
      </p:sp>
    </p:spTree>
    <p:extLst>
      <p:ext uri="{BB962C8B-B14F-4D97-AF65-F5344CB8AC3E}">
        <p14:creationId xmlns:p14="http://schemas.microsoft.com/office/powerpoint/2010/main" val="1721796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808038"/>
          </a:xfrm>
        </p:spPr>
        <p:txBody>
          <a:bodyPr/>
          <a:lstStyle/>
          <a:p>
            <a:pPr algn="ctr"/>
            <a:r>
              <a:rPr lang="en-US" altLang="en-US" sz="2800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Citywide User Fees, Fines, Rates &amp; Charges</a:t>
            </a:r>
            <a:br>
              <a:rPr lang="en-US" altLang="en-US" sz="2800" dirty="0" smtClean="0">
                <a:solidFill>
                  <a:srgbClr val="0070C0"/>
                </a:solidFill>
                <a:latin typeface="Arial" charset="0"/>
                <a:cs typeface="Arial" charset="0"/>
              </a:rPr>
            </a:br>
            <a:r>
              <a:rPr lang="en-US" altLang="en-US" sz="2400" dirty="0" smtClean="0">
                <a:latin typeface="Arial" charset="0"/>
                <a:cs typeface="Arial" charset="0"/>
              </a:rPr>
              <a:t>CPI Increases to Existing Fees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60475"/>
            <a:ext cx="8610600" cy="3616325"/>
          </a:xfrm>
        </p:spPr>
        <p:txBody>
          <a:bodyPr/>
          <a:lstStyle/>
          <a:p>
            <a:pPr marL="285750" lvl="1" indent="-342900" eaLnBrk="1" hangingPunct="1">
              <a:buSzPct val="90000"/>
              <a:buFont typeface="Arial" panose="020B0604020202020204" pitchFamily="34" charset="0"/>
              <a:buChar char="•"/>
              <a:defRPr/>
            </a:pPr>
            <a:endParaRPr lang="en-US" sz="2200" kern="1200" dirty="0" smtClean="0">
              <a:solidFill>
                <a:srgbClr val="0070C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50" lvl="1" indent="-342900" eaLnBrk="1" hangingPunct="1">
              <a:buSzPct val="90000"/>
              <a:buFont typeface="Arial" panose="020B0604020202020204" pitchFamily="34" charset="0"/>
              <a:buChar char="•"/>
              <a:defRPr/>
            </a:pPr>
            <a:endParaRPr lang="en-US" sz="2200" kern="1200" dirty="0">
              <a:solidFill>
                <a:srgbClr val="0070C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lvl="1" indent="-342900">
              <a:spcBef>
                <a:spcPct val="0"/>
              </a:spcBef>
              <a:buSzPct val="90000"/>
              <a:buFont typeface="Arial" panose="020B0604020202020204" pitchFamily="34" charset="0"/>
              <a:buChar char="•"/>
              <a:defRPr/>
            </a:pPr>
            <a:r>
              <a:rPr lang="en-US" sz="2200" kern="1200" dirty="0">
                <a:solidFill>
                  <a:srgbClr val="0070C0"/>
                </a:solidFill>
                <a:latin typeface="Arial" charset="0"/>
                <a:ea typeface="+mn-ea"/>
                <a:cs typeface="+mn-cs"/>
              </a:rPr>
              <a:t>Consumer Price Index (CPI) adjustment of 3.5% (Issued by the Bureau of Labor Statistics for the month ending January 2018) applied to 835 fees </a:t>
            </a:r>
          </a:p>
          <a:p>
            <a:pPr marL="0" lvl="1" indent="0" eaLnBrk="1" hangingPunct="1">
              <a:buSzPct val="90000"/>
              <a:buFontTx/>
              <a:buNone/>
              <a:defRPr/>
            </a:pPr>
            <a:endParaRPr lang="en-US" sz="2200" kern="1200" dirty="0">
              <a:solidFill>
                <a:srgbClr val="0070C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lvl="1" eaLnBrk="1" hangingPunct="1">
              <a:buSzPct val="90000"/>
              <a:buFont typeface="Wingdings" panose="05000000000000000000" pitchFamily="2" charset="2"/>
              <a:buChar char="§"/>
              <a:defRPr/>
            </a:pP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CPI Increases were applied to fees charged by the following Departments: Community Development, Fire, Glendale Water and Power, Library, Arts and Culture, Police, Public Works and other Miscellaneous fees</a:t>
            </a:r>
            <a:endParaRPr lang="en-US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Tx/>
              <a:buNone/>
              <a:defRPr/>
            </a:pPr>
            <a:endParaRPr lang="en-US" dirty="0"/>
          </a:p>
        </p:txBody>
      </p:sp>
      <p:sp>
        <p:nvSpPr>
          <p:cNvPr id="4" name="Slide Number Placeholder 2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9pPr>
          </a:lstStyle>
          <a:p>
            <a:pPr algn="r">
              <a:buFont typeface="Wingdings" pitchFamily="2" charset="2"/>
              <a:buNone/>
              <a:defRPr/>
            </a:pPr>
            <a:r>
              <a:rPr lang="en-US" sz="1600" dirty="0" smtClean="0">
                <a:solidFill>
                  <a:schemeClr val="tx1"/>
                </a:solidFill>
                <a:effectLst/>
              </a:rPr>
              <a:t>Slide </a:t>
            </a:r>
            <a:fld id="{E0CFD87F-0353-40F2-BDE8-022005F15CC6}" type="slidenum">
              <a:rPr lang="en-US" sz="1600" smtClean="0">
                <a:solidFill>
                  <a:schemeClr val="tx1"/>
                </a:solidFill>
                <a:effectLst/>
              </a:rPr>
              <a:pPr algn="r">
                <a:buFont typeface="Wingdings" pitchFamily="2" charset="2"/>
                <a:buNone/>
                <a:defRPr/>
              </a:pPr>
              <a:t>44</a:t>
            </a:fld>
            <a:endParaRPr lang="en-US" sz="16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03697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2"/>
          <p:cNvSpPr>
            <a:spLocks noChangeArrowheads="1"/>
          </p:cNvSpPr>
          <p:nvPr/>
        </p:nvSpPr>
        <p:spPr bwMode="auto">
          <a:xfrm>
            <a:off x="0" y="1752600"/>
            <a:ext cx="91440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rgbClr val="111111"/>
                </a:solidFill>
                <a:latin typeface="Avenir LT Std 45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rgbClr val="111111"/>
                </a:solidFill>
                <a:latin typeface="Avenir LT Std 45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rgbClr val="111111"/>
                </a:solidFill>
                <a:latin typeface="Avenir LT Std 45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11111"/>
                </a:solidFill>
                <a:latin typeface="Avenir LT Std 45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60000"/>
              </a:spcAft>
              <a:buFontTx/>
              <a:buNone/>
              <a:defRPr/>
            </a:pPr>
            <a:endParaRPr lang="en-US" altLang="en-US" sz="3600" dirty="0" smtClean="0">
              <a:solidFill>
                <a:schemeClr val="tx1"/>
              </a:solidFill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spcAft>
                <a:spcPct val="60000"/>
              </a:spcAft>
              <a:buFontTx/>
              <a:buNone/>
              <a:defRPr/>
            </a:pPr>
            <a:r>
              <a:rPr lang="en-US" altLang="en-US" sz="3600" dirty="0" smtClean="0">
                <a:solidFill>
                  <a:srgbClr val="0070C0"/>
                </a:solidFill>
                <a:effectLst/>
                <a:latin typeface="+mj-lt"/>
                <a:ea typeface="+mj-ea"/>
                <a:cs typeface="+mj-cs"/>
              </a:rPr>
              <a:t>New Proposed </a:t>
            </a:r>
            <a:r>
              <a:rPr lang="en-US" altLang="en-US" sz="3600" dirty="0">
                <a:solidFill>
                  <a:srgbClr val="0070C0"/>
                </a:solidFill>
                <a:effectLst/>
                <a:latin typeface="+mj-lt"/>
                <a:ea typeface="+mj-ea"/>
                <a:cs typeface="+mj-cs"/>
              </a:rPr>
              <a:t>Fees </a:t>
            </a:r>
          </a:p>
        </p:txBody>
      </p:sp>
    </p:spTree>
    <p:extLst>
      <p:ext uri="{BB962C8B-B14F-4D97-AF65-F5344CB8AC3E}">
        <p14:creationId xmlns:p14="http://schemas.microsoft.com/office/powerpoint/2010/main" val="425326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ChangeArrowheads="1"/>
          </p:cNvSpPr>
          <p:nvPr/>
        </p:nvSpPr>
        <p:spPr bwMode="auto">
          <a:xfrm>
            <a:off x="457200" y="304800"/>
            <a:ext cx="8229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rgbClr val="111111"/>
                </a:solidFill>
                <a:latin typeface="Avenir LT Std 45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rgbClr val="111111"/>
                </a:solidFill>
                <a:latin typeface="Avenir LT Std 45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rgbClr val="111111"/>
                </a:solidFill>
                <a:latin typeface="Avenir LT Std 45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11111"/>
                </a:solidFill>
                <a:latin typeface="Avenir LT Std 45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800" dirty="0">
                <a:solidFill>
                  <a:srgbClr val="0070C0"/>
                </a:solidFill>
                <a:effectLst/>
                <a:latin typeface="Arial" charset="0"/>
              </a:rPr>
              <a:t>Citywide User Fees, Rates and Charges</a:t>
            </a:r>
            <a:br>
              <a:rPr lang="en-US" altLang="en-US" sz="2800" dirty="0">
                <a:solidFill>
                  <a:srgbClr val="0070C0"/>
                </a:solidFill>
                <a:effectLst/>
                <a:latin typeface="Arial" charset="0"/>
              </a:rPr>
            </a:br>
            <a:r>
              <a:rPr lang="en-US" altLang="en-US" sz="2400" dirty="0">
                <a:effectLst/>
                <a:latin typeface="Arial" charset="0"/>
              </a:rPr>
              <a:t>New Proposed Fees (1 of 3)</a:t>
            </a:r>
          </a:p>
        </p:txBody>
      </p:sp>
      <p:graphicFrame>
        <p:nvGraphicFramePr>
          <p:cNvPr id="1392692" name="Group 52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4032503947"/>
              </p:ext>
            </p:extLst>
          </p:nvPr>
        </p:nvGraphicFramePr>
        <p:xfrm>
          <a:off x="228600" y="1465263"/>
          <a:ext cx="8707438" cy="4265302"/>
        </p:xfrm>
        <a:graphic>
          <a:graphicData uri="http://schemas.openxmlformats.org/drawingml/2006/table">
            <a:tbl>
              <a:tblPr/>
              <a:tblGrid>
                <a:gridCol w="564292"/>
                <a:gridCol w="730992"/>
                <a:gridCol w="4516814"/>
                <a:gridCol w="1523863"/>
                <a:gridCol w="1371477"/>
              </a:tblGrid>
              <a:tr h="6096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Fee #</a:t>
                      </a:r>
                    </a:p>
                  </a:txBody>
                  <a:tcPr marL="91439" marR="91439" marT="45738" marB="45738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Page #</a:t>
                      </a:r>
                    </a:p>
                  </a:txBody>
                  <a:tcPr marL="91439" marR="91439" marT="45738" marB="4573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Fee Title</a:t>
                      </a:r>
                    </a:p>
                  </a:txBody>
                  <a:tcPr marL="91439" marR="91439" marT="45738" marB="4573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Dept/Div</a:t>
                      </a:r>
                    </a:p>
                  </a:txBody>
                  <a:tcPr marL="91439" marR="91439" marT="45738" marB="4573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Proposed Fee</a:t>
                      </a:r>
                    </a:p>
                  </a:txBody>
                  <a:tcPr marL="91439" marR="91439" marT="45738" marB="4573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5158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125</a:t>
                      </a:r>
                    </a:p>
                  </a:txBody>
                  <a:tcPr marL="91439" marR="91439" marT="45738" marB="4573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62</a:t>
                      </a:r>
                    </a:p>
                  </a:txBody>
                  <a:tcPr marL="91439" marR="91439" marT="45738" marB="457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Design Review for Fences &amp; Walls</a:t>
                      </a:r>
                    </a:p>
                  </a:txBody>
                  <a:tcPr marL="91439" marR="91439" marT="45738" marB="457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CDD/Planning</a:t>
                      </a:r>
                    </a:p>
                  </a:txBody>
                  <a:tcPr marL="91439" marR="91439" marT="45738" marB="457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$50</a:t>
                      </a:r>
                    </a:p>
                  </a:txBody>
                  <a:tcPr marL="91439" marR="91439" marT="45738" marB="457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62795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180</a:t>
                      </a:r>
                    </a:p>
                  </a:txBody>
                  <a:tcPr marL="91439" marR="91439" marT="45738" marB="4573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152</a:t>
                      </a:r>
                    </a:p>
                  </a:txBody>
                  <a:tcPr marL="91439" marR="91439" marT="45738" marB="457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California Environmental Report System (CERS) Fee</a:t>
                      </a:r>
                    </a:p>
                  </a:txBody>
                  <a:tcPr marL="91439" marR="91439" marT="45738" marB="457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Fire/Misc.</a:t>
                      </a:r>
                    </a:p>
                  </a:txBody>
                  <a:tcPr marL="91439" marR="91439" marT="45738" marB="457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$100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Per Hour</a:t>
                      </a:r>
                    </a:p>
                  </a:txBody>
                  <a:tcPr marL="91439" marR="91439" marT="45738" marB="457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62795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181</a:t>
                      </a:r>
                    </a:p>
                  </a:txBody>
                  <a:tcPr marL="91439" marR="91439" marT="45738" marB="4573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152</a:t>
                      </a:r>
                    </a:p>
                  </a:txBody>
                  <a:tcPr marL="91439" marR="91439" marT="45738" marB="457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California Environmental Report System (CERS) Non-Compliance Fee</a:t>
                      </a:r>
                    </a:p>
                  </a:txBody>
                  <a:tcPr marL="91439" marR="91439" marT="45738" marB="457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Fire/Misc.</a:t>
                      </a:r>
                    </a:p>
                  </a:txBody>
                  <a:tcPr marL="91439" marR="91439" marT="45738" marB="457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$398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Per Facility</a:t>
                      </a:r>
                    </a:p>
                  </a:txBody>
                  <a:tcPr marL="91439" marR="91439" marT="45738" marB="457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62795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182</a:t>
                      </a:r>
                    </a:p>
                  </a:txBody>
                  <a:tcPr marL="91439" marR="91439" marT="45738" marB="4573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152</a:t>
                      </a:r>
                    </a:p>
                  </a:txBody>
                  <a:tcPr marL="91439" marR="91439" marT="45738" marB="457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California Accidental Release Prevention (CalARP) Program: Level 1 Operational Permit</a:t>
                      </a:r>
                    </a:p>
                  </a:txBody>
                  <a:tcPr marL="91439" marR="91439" marT="45738" marB="457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Fire/Misc.</a:t>
                      </a:r>
                    </a:p>
                  </a:txBody>
                  <a:tcPr marL="91439" marR="91439" marT="45738" marB="457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$1,040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Per Facility</a:t>
                      </a:r>
                    </a:p>
                  </a:txBody>
                  <a:tcPr marL="91439" marR="91439" marT="45738" marB="457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62795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183</a:t>
                      </a:r>
                    </a:p>
                  </a:txBody>
                  <a:tcPr marL="91439" marR="91439" marT="45738" marB="4573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152</a:t>
                      </a:r>
                    </a:p>
                  </a:txBody>
                  <a:tcPr marL="91439" marR="91439" marT="45738" marB="457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California Accidental Release Prevention (CalARP) Program: Level 2 Operational Permit</a:t>
                      </a:r>
                    </a:p>
                  </a:txBody>
                  <a:tcPr marL="91439" marR="91439" marT="45738" marB="457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Fire/Misc.</a:t>
                      </a:r>
                    </a:p>
                  </a:txBody>
                  <a:tcPr marL="91439" marR="91439" marT="45738" marB="457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$1,040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Per Facility</a:t>
                      </a:r>
                    </a:p>
                  </a:txBody>
                  <a:tcPr marL="91439" marR="91439" marT="45738" marB="457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62795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184</a:t>
                      </a:r>
                    </a:p>
                  </a:txBody>
                  <a:tcPr marL="91439" marR="91439" marT="45738" marB="4573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152</a:t>
                      </a:r>
                    </a:p>
                  </a:txBody>
                  <a:tcPr marL="91439" marR="91439" marT="45738" marB="457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California Accidental Release Prevention (CalARP) Program: Level 3 Operational Permit</a:t>
                      </a:r>
                    </a:p>
                  </a:txBody>
                  <a:tcPr marL="91439" marR="91439" marT="45738" marB="457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Fire/Misc.</a:t>
                      </a:r>
                    </a:p>
                  </a:txBody>
                  <a:tcPr marL="91439" marR="91439" marT="45738" marB="457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$1,429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Per Facility</a:t>
                      </a:r>
                    </a:p>
                  </a:txBody>
                  <a:tcPr marL="91439" marR="91439" marT="45738" marB="457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</p:spPr>
        <p:txBody>
          <a:bodyPr/>
          <a:lstStyle/>
          <a:p>
            <a:pPr algn="r">
              <a:buNone/>
              <a:defRPr/>
            </a:pPr>
            <a:r>
              <a:rPr lang="en-US" sz="1600" dirty="0" smtClean="0">
                <a:solidFill>
                  <a:schemeClr val="tx1"/>
                </a:solidFill>
                <a:effectLst/>
              </a:rPr>
              <a:t>Slide </a:t>
            </a:r>
            <a:fld id="{E0CFD87F-0353-40F2-BDE8-022005F15CC6}" type="slidenum">
              <a:rPr lang="en-US" sz="1600" smtClean="0">
                <a:solidFill>
                  <a:schemeClr val="tx1"/>
                </a:solidFill>
                <a:effectLst/>
              </a:rPr>
              <a:pPr algn="r">
                <a:buNone/>
                <a:defRPr/>
              </a:pPr>
              <a:t>46</a:t>
            </a:fld>
            <a:endParaRPr lang="en-US" sz="16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21944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ChangeArrowheads="1"/>
          </p:cNvSpPr>
          <p:nvPr/>
        </p:nvSpPr>
        <p:spPr bwMode="auto">
          <a:xfrm>
            <a:off x="457200" y="304800"/>
            <a:ext cx="8229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rgbClr val="111111"/>
                </a:solidFill>
                <a:latin typeface="Avenir LT Std 45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rgbClr val="111111"/>
                </a:solidFill>
                <a:latin typeface="Avenir LT Std 45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rgbClr val="111111"/>
                </a:solidFill>
                <a:latin typeface="Avenir LT Std 45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11111"/>
                </a:solidFill>
                <a:latin typeface="Avenir LT Std 45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2800" dirty="0">
                <a:solidFill>
                  <a:srgbClr val="0070C0"/>
                </a:solidFill>
                <a:effectLst/>
                <a:latin typeface="+mj-lt"/>
                <a:ea typeface="+mj-ea"/>
                <a:cs typeface="+mj-cs"/>
              </a:rPr>
              <a:t>Citywide User Fees, Rates and Charges</a:t>
            </a:r>
            <a:r>
              <a:rPr lang="en-US" altLang="en-US" sz="2800" dirty="0" smtClean="0">
                <a:solidFill>
                  <a:srgbClr val="FFFFFF"/>
                </a:solidFill>
                <a:effectLst/>
                <a:latin typeface="Arial" charset="0"/>
              </a:rPr>
              <a:t/>
            </a:r>
            <a:br>
              <a:rPr lang="en-US" altLang="en-US" sz="2800" dirty="0" smtClean="0">
                <a:solidFill>
                  <a:srgbClr val="FFFFFF"/>
                </a:solidFill>
                <a:effectLst/>
                <a:latin typeface="Arial" charset="0"/>
              </a:rPr>
            </a:br>
            <a:r>
              <a:rPr lang="en-US" altLang="en-US" sz="2400" dirty="0" smtClean="0">
                <a:effectLst/>
                <a:latin typeface="Arial" charset="0"/>
              </a:rPr>
              <a:t>New Proposed Fees (2 of 3)</a:t>
            </a:r>
          </a:p>
        </p:txBody>
      </p:sp>
      <p:graphicFrame>
        <p:nvGraphicFramePr>
          <p:cNvPr id="1392692" name="Group 52"/>
          <p:cNvGraphicFramePr>
            <a:graphicFrameLocks noGrp="1"/>
          </p:cNvGraphicFramePr>
          <p:nvPr>
            <p:ph/>
          </p:nvPr>
        </p:nvGraphicFramePr>
        <p:xfrm>
          <a:off x="452438" y="1355725"/>
          <a:ext cx="8462962" cy="4179888"/>
        </p:xfrm>
        <a:graphic>
          <a:graphicData uri="http://schemas.openxmlformats.org/drawingml/2006/table">
            <a:tbl>
              <a:tblPr/>
              <a:tblGrid>
                <a:gridCol w="609576"/>
                <a:gridCol w="761969"/>
                <a:gridCol w="3205587"/>
                <a:gridCol w="1371230"/>
                <a:gridCol w="2514600"/>
              </a:tblGrid>
              <a:tr h="62800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Fee #</a:t>
                      </a:r>
                    </a:p>
                  </a:txBody>
                  <a:tcPr marL="91443" marR="91443" marT="45747" marB="45747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Page #</a:t>
                      </a:r>
                    </a:p>
                  </a:txBody>
                  <a:tcPr marL="91443" marR="91443" marT="45747" marB="45747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Fee Title</a:t>
                      </a:r>
                    </a:p>
                  </a:txBody>
                  <a:tcPr marL="91443" marR="91443" marT="45747" marB="45747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Dept/Div</a:t>
                      </a:r>
                    </a:p>
                  </a:txBody>
                  <a:tcPr marL="91443" marR="91443" marT="45747" marB="45747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 Proposed Fee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1</a:t>
                      </a:r>
                      <a:r>
                        <a:rPr kumimoji="0" lang="en-US" sz="1600" b="0" i="0" u="none" strike="noStrike" kern="1200" cap="none" normalizeH="0" baseline="3000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st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Fine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/ 2</a:t>
                      </a:r>
                      <a:r>
                        <a:rPr kumimoji="0" lang="en-US" sz="1600" b="0" i="0" u="none" strike="noStrike" kern="1200" cap="none" normalizeH="0" baseline="3000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nd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Fine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/ 3</a:t>
                      </a:r>
                      <a:r>
                        <a:rPr kumimoji="0" lang="en-US" sz="1600" b="0" i="0" u="none" strike="noStrike" kern="1200" cap="none" normalizeH="0" baseline="3000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rd 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Fine</a:t>
                      </a:r>
                    </a:p>
                  </a:txBody>
                  <a:tcPr marL="91443" marR="91443" marT="45747" marB="45747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5793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21</a:t>
                      </a:r>
                    </a:p>
                  </a:txBody>
                  <a:tcPr marL="91443" marR="91443" marT="45747" marB="4574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71</a:t>
                      </a:r>
                    </a:p>
                  </a:txBody>
                  <a:tcPr marL="91443" marR="91443" marT="45747" marB="457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Street Use Permit Required  BSC.V1.3308.3.1</a:t>
                      </a:r>
                    </a:p>
                  </a:txBody>
                  <a:tcPr marL="91443" marR="91443" marT="45747" marB="457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CDD/N.S.</a:t>
                      </a:r>
                    </a:p>
                  </a:txBody>
                  <a:tcPr marL="91443" marR="91443" marT="45747" marB="457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$100  /  $200  /  $500</a:t>
                      </a:r>
                    </a:p>
                  </a:txBody>
                  <a:tcPr marL="91443" marR="91443" marT="45747" marB="457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5793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22</a:t>
                      </a:r>
                    </a:p>
                  </a:txBody>
                  <a:tcPr marL="91443" marR="91443" marT="45747" marB="4574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71</a:t>
                      </a:r>
                    </a:p>
                  </a:txBody>
                  <a:tcPr marL="91443" marR="91443" marT="45747" marB="457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Street Use Permit Posting  BSC.V1.3308.3.2</a:t>
                      </a:r>
                    </a:p>
                  </a:txBody>
                  <a:tcPr marL="91443" marR="91443" marT="45747" marB="457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CDD/N.S.</a:t>
                      </a:r>
                    </a:p>
                  </a:txBody>
                  <a:tcPr marL="91443" marR="91443" marT="45747" marB="457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$100  /  $200  /  $500</a:t>
                      </a:r>
                    </a:p>
                  </a:txBody>
                  <a:tcPr marL="91443" marR="91443" marT="45747" marB="457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5793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127</a:t>
                      </a:r>
                    </a:p>
                  </a:txBody>
                  <a:tcPr marL="91443" marR="91443" marT="45747" marB="4574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76</a:t>
                      </a:r>
                    </a:p>
                  </a:txBody>
                  <a:tcPr marL="91443" marR="91443" marT="45747" marB="457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Sale Within Motorized Vehicle GMC.5.08.320</a:t>
                      </a:r>
                    </a:p>
                  </a:txBody>
                  <a:tcPr marL="91443" marR="91443" marT="45747" marB="457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CDD/N.S.</a:t>
                      </a:r>
                    </a:p>
                  </a:txBody>
                  <a:tcPr marL="91443" marR="91443" marT="45747" marB="457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$100  /  $200  /  $500</a:t>
                      </a:r>
                    </a:p>
                  </a:txBody>
                  <a:tcPr marL="91443" marR="91443" marT="45747" marB="457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65537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128</a:t>
                      </a:r>
                    </a:p>
                  </a:txBody>
                  <a:tcPr marL="91443" marR="91443" marT="45747" marB="4574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76</a:t>
                      </a:r>
                    </a:p>
                  </a:txBody>
                  <a:tcPr marL="91443" marR="91443" marT="45747" marB="457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Prohibitions of Sales on Private Property GMC.5.08.330</a:t>
                      </a:r>
                    </a:p>
                  </a:txBody>
                  <a:tcPr marL="91443" marR="91443" marT="45747" marB="457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CDD/N.S.</a:t>
                      </a:r>
                    </a:p>
                  </a:txBody>
                  <a:tcPr marL="91443" marR="91443" marT="45747" marB="457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$100  /  $200  /  $500</a:t>
                      </a:r>
                    </a:p>
                  </a:txBody>
                  <a:tcPr marL="91443" marR="91443" marT="45747" marB="457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5793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141</a:t>
                      </a:r>
                    </a:p>
                  </a:txBody>
                  <a:tcPr marL="91443" marR="91443" marT="45747" marB="4574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77</a:t>
                      </a:r>
                    </a:p>
                  </a:txBody>
                  <a:tcPr marL="91443" marR="91443" marT="45747" marB="457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Place of Amusement – Permit Required GMC.5.48.010</a:t>
                      </a:r>
                    </a:p>
                  </a:txBody>
                  <a:tcPr marL="91443" marR="91443" marT="45747" marB="457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CDD/N.S.</a:t>
                      </a:r>
                    </a:p>
                  </a:txBody>
                  <a:tcPr marL="91443" marR="91443" marT="45747" marB="457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$100  /  $200  /  $500</a:t>
                      </a:r>
                    </a:p>
                  </a:txBody>
                  <a:tcPr marL="91443" marR="91443" marT="45747" marB="457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5793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330</a:t>
                      </a:r>
                    </a:p>
                  </a:txBody>
                  <a:tcPr marL="91443" marR="91443" marT="45747" marB="4574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83</a:t>
                      </a:r>
                    </a:p>
                  </a:txBody>
                  <a:tcPr marL="91443" marR="91443" marT="45747" marB="457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City Tree Prohibitions GMC.12.40.030</a:t>
                      </a:r>
                    </a:p>
                  </a:txBody>
                  <a:tcPr marL="91443" marR="91443" marT="45747" marB="457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CDD/N.S.</a:t>
                      </a:r>
                    </a:p>
                  </a:txBody>
                  <a:tcPr marL="91443" marR="91443" marT="45747" marB="457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$400 / $1,000 / $2,000</a:t>
                      </a:r>
                    </a:p>
                  </a:txBody>
                  <a:tcPr marL="91443" marR="91443" marT="45747" marB="457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</p:spPr>
        <p:txBody>
          <a:bodyPr/>
          <a:lstStyle/>
          <a:p>
            <a:pPr algn="r">
              <a:buNone/>
              <a:defRPr/>
            </a:pPr>
            <a:r>
              <a:rPr lang="en-US" sz="1600" dirty="0" smtClean="0">
                <a:solidFill>
                  <a:schemeClr val="tx1"/>
                </a:solidFill>
                <a:effectLst/>
              </a:rPr>
              <a:t>Slide </a:t>
            </a:r>
            <a:fld id="{E0CFD87F-0353-40F2-BDE8-022005F15CC6}" type="slidenum">
              <a:rPr lang="en-US" sz="1600" smtClean="0">
                <a:solidFill>
                  <a:schemeClr val="tx1"/>
                </a:solidFill>
                <a:effectLst/>
              </a:rPr>
              <a:pPr algn="r">
                <a:buNone/>
                <a:defRPr/>
              </a:pPr>
              <a:t>47</a:t>
            </a:fld>
            <a:endParaRPr lang="en-US" sz="16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85892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ChangeArrowheads="1"/>
          </p:cNvSpPr>
          <p:nvPr/>
        </p:nvSpPr>
        <p:spPr bwMode="auto">
          <a:xfrm>
            <a:off x="457200" y="304800"/>
            <a:ext cx="82296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rgbClr val="111111"/>
                </a:solidFill>
                <a:latin typeface="Avenir LT Std 45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rgbClr val="111111"/>
                </a:solidFill>
                <a:latin typeface="Avenir LT Std 45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rgbClr val="111111"/>
                </a:solidFill>
                <a:latin typeface="Avenir LT Std 45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11111"/>
                </a:solidFill>
                <a:latin typeface="Avenir LT Std 45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Avenir LT Std 45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2800" dirty="0">
                <a:solidFill>
                  <a:srgbClr val="0070C0"/>
                </a:solidFill>
                <a:effectLst/>
                <a:latin typeface="+mj-lt"/>
                <a:ea typeface="+mj-ea"/>
                <a:cs typeface="+mj-cs"/>
              </a:rPr>
              <a:t>Citywide User Fees, Rates and Charges</a:t>
            </a:r>
            <a:r>
              <a:rPr lang="en-US" altLang="en-US" sz="2800" dirty="0" smtClean="0">
                <a:solidFill>
                  <a:srgbClr val="FFFFFF"/>
                </a:solidFill>
                <a:effectLst/>
                <a:latin typeface="Arial" charset="0"/>
              </a:rPr>
              <a:t/>
            </a:r>
            <a:br>
              <a:rPr lang="en-US" altLang="en-US" sz="2800" dirty="0" smtClean="0">
                <a:solidFill>
                  <a:srgbClr val="FFFFFF"/>
                </a:solidFill>
                <a:effectLst/>
                <a:latin typeface="Arial" charset="0"/>
              </a:rPr>
            </a:br>
            <a:r>
              <a:rPr lang="en-US" altLang="en-US" sz="2400" dirty="0" smtClean="0">
                <a:effectLst/>
                <a:latin typeface="Arial" charset="0"/>
              </a:rPr>
              <a:t>New Proposed Fees (3 of 3)</a:t>
            </a:r>
          </a:p>
        </p:txBody>
      </p:sp>
      <p:graphicFrame>
        <p:nvGraphicFramePr>
          <p:cNvPr id="1392692" name="Group 52"/>
          <p:cNvGraphicFramePr>
            <a:graphicFrameLocks noGrp="1"/>
          </p:cNvGraphicFramePr>
          <p:nvPr>
            <p:ph/>
          </p:nvPr>
        </p:nvGraphicFramePr>
        <p:xfrm>
          <a:off x="509588" y="1371600"/>
          <a:ext cx="8405812" cy="4648223"/>
        </p:xfrm>
        <a:graphic>
          <a:graphicData uri="http://schemas.openxmlformats.org/drawingml/2006/table">
            <a:tbl>
              <a:tblPr/>
              <a:tblGrid>
                <a:gridCol w="609576"/>
                <a:gridCol w="761969"/>
                <a:gridCol w="3300280"/>
                <a:gridCol w="1219387"/>
                <a:gridCol w="2514600"/>
              </a:tblGrid>
              <a:tr h="68572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Fee #</a:t>
                      </a:r>
                    </a:p>
                  </a:txBody>
                  <a:tcPr marL="91443" marR="91443" marT="45728" marB="45728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Page #</a:t>
                      </a:r>
                    </a:p>
                  </a:txBody>
                  <a:tcPr marL="91443" marR="91443" marT="45728" marB="4572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Fee Title</a:t>
                      </a:r>
                    </a:p>
                  </a:txBody>
                  <a:tcPr marL="91443" marR="91443" marT="45728" marB="4572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Dept/Div</a:t>
                      </a:r>
                    </a:p>
                  </a:txBody>
                  <a:tcPr marL="91443" marR="91443" marT="45728" marB="4572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Proposed Fee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</a:t>
                      </a:r>
                      <a:r>
                        <a:rPr kumimoji="0" lang="en-US" sz="1600" b="0" i="0" u="none" strike="noStrike" kern="1200" cap="none" normalizeH="0" baseline="3000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st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Fine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/ 2</a:t>
                      </a:r>
                      <a:r>
                        <a:rPr kumimoji="0" lang="en-US" sz="1600" b="0" i="0" u="none" strike="noStrike" kern="1200" cap="none" normalizeH="0" baseline="3000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nd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Fine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/ 3</a:t>
                      </a:r>
                      <a:r>
                        <a:rPr kumimoji="0" lang="en-US" sz="1600" b="0" i="0" u="none" strike="noStrike" kern="1200" cap="none" normalizeH="0" baseline="3000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rd 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Fine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3" marR="91443" marT="45728" marB="4572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5791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338</a:t>
                      </a:r>
                    </a:p>
                  </a:txBody>
                  <a:tcPr marL="91443" marR="91443"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83</a:t>
                      </a:r>
                    </a:p>
                  </a:txBody>
                  <a:tcPr marL="91443" marR="91443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Regulations for Landscaping of all parkways GMC.12.48.030</a:t>
                      </a:r>
                    </a:p>
                  </a:txBody>
                  <a:tcPr marL="91443" marR="91443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CDD/N.S.</a:t>
                      </a:r>
                    </a:p>
                  </a:txBody>
                  <a:tcPr marL="91443" marR="91443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$100  /  $200  /  $500</a:t>
                      </a:r>
                    </a:p>
                  </a:txBody>
                  <a:tcPr marL="91443" marR="91443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82297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339</a:t>
                      </a:r>
                    </a:p>
                  </a:txBody>
                  <a:tcPr marL="91443" marR="91443"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83</a:t>
                      </a:r>
                    </a:p>
                  </a:txBody>
                  <a:tcPr marL="91443" marR="91443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Regulations for Landscaping of residential parkways, Excluding mixed use zones GMC.12.48.040</a:t>
                      </a:r>
                    </a:p>
                  </a:txBody>
                  <a:tcPr marL="91443" marR="91443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CDD/N.S.</a:t>
                      </a:r>
                    </a:p>
                  </a:txBody>
                  <a:tcPr marL="91443" marR="91443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$100  /  $200  /  $500</a:t>
                      </a:r>
                    </a:p>
                  </a:txBody>
                  <a:tcPr marL="91443" marR="91443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82297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340</a:t>
                      </a:r>
                    </a:p>
                  </a:txBody>
                  <a:tcPr marL="91443" marR="91443"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83</a:t>
                      </a:r>
                    </a:p>
                  </a:txBody>
                  <a:tcPr marL="91443" marR="91443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Permit required for certain installations in parkway in any zone GMC.12.48.060.A</a:t>
                      </a:r>
                    </a:p>
                  </a:txBody>
                  <a:tcPr marL="91443" marR="91443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CDD/N.S.</a:t>
                      </a:r>
                    </a:p>
                  </a:txBody>
                  <a:tcPr marL="91443" marR="91443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$100  /  $200  /  $500</a:t>
                      </a:r>
                    </a:p>
                  </a:txBody>
                  <a:tcPr marL="91443" marR="91443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5791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341</a:t>
                      </a:r>
                    </a:p>
                  </a:txBody>
                  <a:tcPr marL="91443" marR="91443"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83</a:t>
                      </a:r>
                    </a:p>
                  </a:txBody>
                  <a:tcPr marL="91443" marR="91443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Prohibitions in parkway GMC.12.48.070</a:t>
                      </a:r>
                    </a:p>
                  </a:txBody>
                  <a:tcPr marL="91443" marR="91443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CDD/N.S.</a:t>
                      </a:r>
                    </a:p>
                  </a:txBody>
                  <a:tcPr marL="91443" marR="91443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$100  /  $200  /  $500</a:t>
                      </a:r>
                    </a:p>
                  </a:txBody>
                  <a:tcPr marL="91443" marR="91443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5791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399</a:t>
                      </a:r>
                    </a:p>
                  </a:txBody>
                  <a:tcPr marL="91443" marR="91443"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86</a:t>
                      </a:r>
                    </a:p>
                  </a:txBody>
                  <a:tcPr marL="91443" marR="91443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Administrative Use Permit Required GMC.30.12.020C</a:t>
                      </a:r>
                    </a:p>
                  </a:txBody>
                  <a:tcPr marL="91443" marR="91443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CDD/N.S.</a:t>
                      </a:r>
                    </a:p>
                  </a:txBody>
                  <a:tcPr marL="91443" marR="91443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$200 / $400 / $1,000</a:t>
                      </a:r>
                    </a:p>
                  </a:txBody>
                  <a:tcPr marL="91443" marR="91443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5791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487</a:t>
                      </a:r>
                    </a:p>
                  </a:txBody>
                  <a:tcPr marL="91443" marR="91443"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89</a:t>
                      </a:r>
                    </a:p>
                  </a:txBody>
                  <a:tcPr marL="91443" marR="91443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Non-conforming Massage establishments GMC.30.60.030M</a:t>
                      </a:r>
                    </a:p>
                  </a:txBody>
                  <a:tcPr marL="91443" marR="91443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CDD/N.S.</a:t>
                      </a:r>
                    </a:p>
                  </a:txBody>
                  <a:tcPr marL="91443" marR="91443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$200 / $400 / $1,000</a:t>
                      </a:r>
                    </a:p>
                  </a:txBody>
                  <a:tcPr marL="91443" marR="91443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</p:spPr>
        <p:txBody>
          <a:bodyPr/>
          <a:lstStyle/>
          <a:p>
            <a:pPr algn="r">
              <a:buNone/>
              <a:defRPr/>
            </a:pPr>
            <a:r>
              <a:rPr lang="en-US" sz="1600" dirty="0" smtClean="0">
                <a:solidFill>
                  <a:schemeClr val="tx1"/>
                </a:solidFill>
                <a:effectLst/>
              </a:rPr>
              <a:t>Slide </a:t>
            </a:r>
            <a:fld id="{E0CFD87F-0353-40F2-BDE8-022005F15CC6}" type="slidenum">
              <a:rPr lang="en-US" sz="1600" smtClean="0">
                <a:solidFill>
                  <a:schemeClr val="tx1"/>
                </a:solidFill>
                <a:effectLst/>
              </a:rPr>
              <a:pPr algn="r">
                <a:buNone/>
                <a:defRPr/>
              </a:pPr>
              <a:t>48</a:t>
            </a:fld>
            <a:endParaRPr lang="en-US" sz="16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64533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304800" y="1524000"/>
            <a:ext cx="86106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tabLst>
                <a:tab pos="457200" algn="l"/>
              </a:tabLst>
              <a:defRPr sz="3200">
                <a:solidFill>
                  <a:srgbClr val="111111"/>
                </a:solidFill>
                <a:latin typeface="Avenir LT Std 45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tabLst>
                <a:tab pos="457200" algn="l"/>
              </a:tabLst>
              <a:defRPr sz="2800">
                <a:solidFill>
                  <a:srgbClr val="111111"/>
                </a:solidFill>
                <a:latin typeface="Avenir LT Std 45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tabLst>
                <a:tab pos="457200" algn="l"/>
              </a:tabLst>
              <a:defRPr sz="2400">
                <a:solidFill>
                  <a:srgbClr val="111111"/>
                </a:solidFill>
                <a:latin typeface="Avenir LT Std 45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tabLst>
                <a:tab pos="457200" algn="l"/>
              </a:tabLst>
              <a:defRPr sz="2000">
                <a:solidFill>
                  <a:srgbClr val="111111"/>
                </a:solidFill>
                <a:latin typeface="Avenir LT Std 45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tabLst>
                <a:tab pos="457200" algn="l"/>
              </a:tabLst>
              <a:defRPr sz="2000">
                <a:solidFill>
                  <a:srgbClr val="111111"/>
                </a:solidFill>
                <a:latin typeface="Avenir LT Std 45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57200" algn="l"/>
              </a:tabLst>
              <a:defRPr sz="2000">
                <a:solidFill>
                  <a:srgbClr val="111111"/>
                </a:solidFill>
                <a:latin typeface="Avenir LT Std 45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57200" algn="l"/>
              </a:tabLst>
              <a:defRPr sz="2000">
                <a:solidFill>
                  <a:srgbClr val="111111"/>
                </a:solidFill>
                <a:latin typeface="Avenir LT Std 45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57200" algn="l"/>
              </a:tabLst>
              <a:defRPr sz="2000">
                <a:solidFill>
                  <a:srgbClr val="111111"/>
                </a:solidFill>
                <a:latin typeface="Avenir LT Std 45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57200" algn="l"/>
              </a:tabLst>
              <a:defRPr sz="2000">
                <a:solidFill>
                  <a:srgbClr val="111111"/>
                </a:solidFill>
                <a:latin typeface="Avenir LT Std 45 Book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spcAft>
                <a:spcPts val="2400"/>
              </a:spcAft>
              <a:buFont typeface="Wingdings" pitchFamily="2" charset="2"/>
              <a:buChar char="§"/>
            </a:pPr>
            <a:r>
              <a:rPr lang="en-US" altLang="en-US" sz="2000" u="sng" dirty="0">
                <a:solidFill>
                  <a:schemeClr val="tx1"/>
                </a:solidFill>
                <a:effectLst/>
                <a:latin typeface="Arial" charset="0"/>
              </a:rPr>
              <a:t>Total Number of Fees for City Services - 2,322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2400"/>
              </a:spcAft>
              <a:buFont typeface="Wingdings" pitchFamily="2" charset="2"/>
              <a:buChar char="§"/>
            </a:pPr>
            <a:r>
              <a:rPr lang="en-US" altLang="en-US" sz="2000" dirty="0">
                <a:solidFill>
                  <a:schemeClr val="tx1"/>
                </a:solidFill>
                <a:effectLst/>
                <a:latin typeface="Arial" charset="0"/>
              </a:rPr>
              <a:t>No Changes – 1,453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2400"/>
              </a:spcAft>
              <a:buFont typeface="Wingdings" pitchFamily="2" charset="2"/>
              <a:buChar char="§"/>
            </a:pPr>
            <a:r>
              <a:rPr lang="en-US" altLang="en-US" sz="2000" dirty="0">
                <a:solidFill>
                  <a:schemeClr val="tx1"/>
                </a:solidFill>
                <a:effectLst/>
                <a:latin typeface="Arial" charset="0"/>
              </a:rPr>
              <a:t>Fee Deletion – 7 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2400"/>
              </a:spcAft>
              <a:buFont typeface="Wingdings" pitchFamily="2" charset="2"/>
              <a:buChar char="§"/>
            </a:pPr>
            <a:r>
              <a:rPr lang="en-US" altLang="en-US" sz="2000" dirty="0">
                <a:solidFill>
                  <a:schemeClr val="tx1"/>
                </a:solidFill>
                <a:effectLst/>
                <a:latin typeface="Arial" charset="0"/>
              </a:rPr>
              <a:t>Decreases to Existing Fees – 5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2400"/>
              </a:spcAft>
              <a:buFont typeface="Wingdings" pitchFamily="2" charset="2"/>
              <a:buChar char="§"/>
            </a:pPr>
            <a:r>
              <a:rPr lang="en-US" altLang="en-US" sz="2000" dirty="0">
                <a:solidFill>
                  <a:schemeClr val="tx1"/>
                </a:solidFill>
                <a:effectLst/>
                <a:latin typeface="Arial" charset="0"/>
              </a:rPr>
              <a:t>Increase to Existing Fees – 4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2400"/>
              </a:spcAft>
              <a:buFont typeface="Wingdings" pitchFamily="2" charset="2"/>
              <a:buChar char="§"/>
            </a:pPr>
            <a:r>
              <a:rPr lang="en-US" altLang="en-US" sz="2000" dirty="0">
                <a:solidFill>
                  <a:schemeClr val="tx1"/>
                </a:solidFill>
                <a:effectLst/>
                <a:latin typeface="Arial" charset="0"/>
              </a:rPr>
              <a:t>CPI </a:t>
            </a:r>
            <a:r>
              <a:rPr lang="en-US" altLang="en-US" sz="2000" dirty="0" smtClean="0">
                <a:solidFill>
                  <a:schemeClr val="tx1"/>
                </a:solidFill>
                <a:effectLst/>
                <a:latin typeface="Arial" charset="0"/>
              </a:rPr>
              <a:t>Adjustments to </a:t>
            </a:r>
            <a:r>
              <a:rPr lang="en-US" altLang="en-US" sz="2000" dirty="0">
                <a:solidFill>
                  <a:schemeClr val="tx1"/>
                </a:solidFill>
                <a:effectLst/>
                <a:latin typeface="Arial" charset="0"/>
              </a:rPr>
              <a:t>Existing Fees – 835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2400"/>
              </a:spcAft>
              <a:buFont typeface="Wingdings" pitchFamily="2" charset="2"/>
              <a:buChar char="§"/>
            </a:pPr>
            <a:r>
              <a:rPr lang="en-US" altLang="en-US" sz="2000" dirty="0">
                <a:solidFill>
                  <a:schemeClr val="tx1"/>
                </a:solidFill>
                <a:effectLst/>
                <a:latin typeface="Arial" charset="0"/>
              </a:rPr>
              <a:t>New Fees – 18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304800" y="304800"/>
            <a:ext cx="8534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228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5715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914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–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2573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 Unicode MS" pitchFamily="34" charset="-128"/>
              <a:buChar char="&gt;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Arial" charset="0"/>
              <a:buChar char="»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en-US" sz="2800" dirty="0">
                <a:solidFill>
                  <a:srgbClr val="0070C0"/>
                </a:solidFill>
                <a:effectLst/>
                <a:latin typeface="+mj-lt"/>
                <a:ea typeface="+mj-ea"/>
                <a:cs typeface="+mj-cs"/>
              </a:rPr>
              <a:t>Citywide User Fees, Fines, Rates &amp; Charges</a:t>
            </a:r>
            <a:br>
              <a:rPr lang="en-US" sz="2800" dirty="0">
                <a:solidFill>
                  <a:srgbClr val="0070C0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en-US" kern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FY 2018-19 Proposed Fee Changes</a:t>
            </a:r>
          </a:p>
        </p:txBody>
      </p:sp>
      <p:sp>
        <p:nvSpPr>
          <p:cNvPr id="4" name="Slide Number Placeholder 2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9pPr>
          </a:lstStyle>
          <a:p>
            <a:pPr algn="r">
              <a:buFont typeface="Wingdings" pitchFamily="2" charset="2"/>
              <a:buNone/>
              <a:defRPr/>
            </a:pPr>
            <a:r>
              <a:rPr lang="en-US" sz="1600" dirty="0" smtClean="0">
                <a:solidFill>
                  <a:schemeClr val="tx1"/>
                </a:solidFill>
                <a:effectLst/>
              </a:rPr>
              <a:t>Slide </a:t>
            </a:r>
            <a:fld id="{E0CFD87F-0353-40F2-BDE8-022005F15CC6}" type="slidenum">
              <a:rPr lang="en-US" sz="1600" smtClean="0">
                <a:solidFill>
                  <a:schemeClr val="tx1"/>
                </a:solidFill>
                <a:effectLst/>
              </a:rPr>
              <a:pPr algn="r">
                <a:buFont typeface="Wingdings" pitchFamily="2" charset="2"/>
                <a:buNone/>
                <a:defRPr/>
              </a:pPr>
              <a:t>49</a:t>
            </a:fld>
            <a:endParaRPr lang="en-US" sz="16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623443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304800" y="152400"/>
            <a:ext cx="853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11111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9pPr>
          </a:lstStyle>
          <a:p>
            <a:pPr algn="ctr">
              <a:buFontTx/>
              <a:buNone/>
            </a:pPr>
            <a:r>
              <a:rPr lang="en-US" altLang="en-US" sz="2400" kern="0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Projects with Multiple Funding Sources</a:t>
            </a:r>
            <a:r>
              <a:rPr lang="en-US" altLang="en-US" kern="0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kern="0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kern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Summary by Project</a:t>
            </a:r>
            <a:r>
              <a:rPr lang="en-US" altLang="en-US" sz="2000" kern="0" dirty="0" smtClean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sz="2000" kern="0" dirty="0" smtClean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400" kern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(In Thousands)</a:t>
            </a:r>
          </a:p>
        </p:txBody>
      </p:sp>
      <p:graphicFrame>
        <p:nvGraphicFramePr>
          <p:cNvPr id="4" name="Group 4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82888731"/>
              </p:ext>
            </p:extLst>
          </p:nvPr>
        </p:nvGraphicFramePr>
        <p:xfrm>
          <a:off x="152400" y="1036166"/>
          <a:ext cx="8763000" cy="4480714"/>
        </p:xfrm>
        <a:graphic>
          <a:graphicData uri="http://schemas.openxmlformats.org/drawingml/2006/table">
            <a:tbl>
              <a:tblPr/>
              <a:tblGrid>
                <a:gridCol w="4572000"/>
                <a:gridCol w="1374370"/>
                <a:gridCol w="1673630"/>
                <a:gridCol w="1143000"/>
              </a:tblGrid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6" marR="9143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Life To Date Project Budget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Remaining Budget 3/31/18*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Proposed FY 2018-19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224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Deukmejian Nature Education Center</a:t>
                      </a:r>
                    </a:p>
                  </a:txBody>
                  <a:tcPr marT="45737" marB="45737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224">
                <a:tc>
                  <a:txBody>
                    <a:bodyPr/>
                    <a:lstStyle/>
                    <a:p>
                      <a:pPr marL="800100" marR="0" lvl="1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CIP General Fund (Fund 401)</a:t>
                      </a:r>
                    </a:p>
                  </a:txBody>
                  <a:tcPr marT="45737" marB="45737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500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  500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-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224">
                <a:tc>
                  <a:txBody>
                    <a:bodyPr/>
                    <a:lstStyle/>
                    <a:p>
                      <a:pPr marL="800100" marR="0" lvl="1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Parks Development Impact Fee Fund (Fund 405)</a:t>
                      </a:r>
                    </a:p>
                  </a:txBody>
                  <a:tcPr marT="45737" marB="45737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2,500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1,401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224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    3,000</a:t>
                      </a: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       1,901</a:t>
                      </a: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       -</a:t>
                      </a: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4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n-US" sz="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2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Fitness in the Park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224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Parks Development Impact Fee Fund ( Fund 405)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 40</a:t>
                      </a: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    40</a:t>
                      </a: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-</a:t>
                      </a: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224">
                <a:tc>
                  <a:txBody>
                    <a:bodyPr/>
                    <a:lstStyle/>
                    <a:p>
                      <a:pPr marL="800100" marR="0" lvl="1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CIP Reimbursement Fund ( Fund 409)</a:t>
                      </a:r>
                    </a:p>
                  </a:txBody>
                  <a:tcPr marT="45737" marB="45737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155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155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366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marT="45737" marB="45737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       195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          195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       -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332">
                <a:tc>
                  <a:txBody>
                    <a:bodyPr/>
                    <a:lstStyle/>
                    <a:p>
                      <a:pPr marL="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Fremont Park Renovation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332">
                <a:tc>
                  <a:txBody>
                    <a:bodyPr/>
                    <a:lstStyle/>
                    <a:p>
                      <a:pPr marL="800100" marR="0" lvl="1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CIP General Fund (Fund 401)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2,000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2,000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4,000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332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Parks Development Impact Fee Fund ( Fund 405)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4,150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3,165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1,500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332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</a:rPr>
                        <a:t>$             6,150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</a:rPr>
                        <a:t>$                5,165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</a:rPr>
                        <a:t>$        5,500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332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6611779"/>
            <a:ext cx="510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000" dirty="0" smtClean="0">
                <a:solidFill>
                  <a:srgbClr val="0070C0"/>
                </a:solidFill>
                <a:effectLst/>
              </a:rPr>
              <a:t>* Remaining budget assumes all current encumbrances will be expensed by 6/30/18</a:t>
            </a:r>
            <a:endParaRPr lang="en-US" sz="1000" dirty="0">
              <a:solidFill>
                <a:srgbClr val="0070C0"/>
              </a:solidFill>
              <a:effectLst/>
            </a:endParaRPr>
          </a:p>
        </p:txBody>
      </p:sp>
      <p:sp>
        <p:nvSpPr>
          <p:cNvPr id="6" name="Slide Number Placeholder 2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9pPr>
          </a:lstStyle>
          <a:p>
            <a:pPr algn="r">
              <a:buFont typeface="Wingdings" pitchFamily="2" charset="2"/>
              <a:buNone/>
              <a:defRPr/>
            </a:pPr>
            <a:r>
              <a:rPr lang="en-US" sz="1600" dirty="0" smtClean="0">
                <a:solidFill>
                  <a:schemeClr val="tx1"/>
                </a:solidFill>
                <a:effectLst/>
              </a:rPr>
              <a:t>Slide </a:t>
            </a:r>
            <a:fld id="{E0CFD87F-0353-40F2-BDE8-022005F15CC6}" type="slidenum">
              <a:rPr lang="en-US" sz="1600" smtClean="0">
                <a:solidFill>
                  <a:schemeClr val="tx1"/>
                </a:solidFill>
                <a:effectLst/>
              </a:rPr>
              <a:pPr algn="r">
                <a:buFont typeface="Wingdings" pitchFamily="2" charset="2"/>
                <a:buNone/>
                <a:defRPr/>
              </a:pPr>
              <a:t>5</a:t>
            </a:fld>
            <a:endParaRPr lang="en-US" sz="16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3865539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1858" name="Rectangle 2"/>
          <p:cNvSpPr>
            <a:spLocks noChangeArrowheads="1"/>
          </p:cNvSpPr>
          <p:nvPr/>
        </p:nvSpPr>
        <p:spPr bwMode="auto">
          <a:xfrm>
            <a:off x="685800" y="381000"/>
            <a:ext cx="7620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  <a:lvl2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algn="ctr">
              <a:buNone/>
              <a:defRPr/>
            </a:pPr>
            <a:r>
              <a:rPr lang="en-US" altLang="en-US" sz="2800" dirty="0">
                <a:solidFill>
                  <a:srgbClr val="0070C0"/>
                </a:solidFill>
                <a:effectLst/>
                <a:latin typeface="+mj-lt"/>
                <a:ea typeface="+mj-ea"/>
                <a:cs typeface="+mj-cs"/>
              </a:rPr>
              <a:t>Citywide User Fees, Rates &amp; Charges </a:t>
            </a:r>
            <a:r>
              <a:rPr lang="en-US" altLang="en-US" sz="2800" dirty="0" smtClean="0">
                <a:solidFill>
                  <a:srgbClr val="FFFFFF"/>
                </a:solidFill>
                <a:effectLst/>
              </a:rPr>
              <a:t/>
            </a:r>
            <a:br>
              <a:rPr lang="en-US" altLang="en-US" sz="2800" dirty="0" smtClean="0">
                <a:solidFill>
                  <a:srgbClr val="FFFFFF"/>
                </a:solidFill>
                <a:effectLst/>
              </a:rPr>
            </a:br>
            <a:r>
              <a:rPr lang="en-US" altLang="en-US" kern="0" dirty="0">
                <a:solidFill>
                  <a:srgbClr val="111111"/>
                </a:solidFill>
                <a:effectLst/>
                <a:latin typeface="Arial"/>
              </a:rPr>
              <a:t>Estimated </a:t>
            </a:r>
            <a:r>
              <a:rPr lang="en-US" altLang="en-US" kern="0" dirty="0" smtClean="0">
                <a:solidFill>
                  <a:srgbClr val="111111"/>
                </a:solidFill>
                <a:effectLst/>
                <a:latin typeface="Arial"/>
              </a:rPr>
              <a:t>Revenues </a:t>
            </a:r>
            <a:r>
              <a:rPr lang="en-US" altLang="en-US" kern="0" dirty="0">
                <a:solidFill>
                  <a:srgbClr val="111111"/>
                </a:solidFill>
                <a:effectLst/>
                <a:latin typeface="Arial"/>
              </a:rPr>
              <a:t>FY </a:t>
            </a:r>
            <a:r>
              <a:rPr lang="en-US" altLang="en-US" kern="0" dirty="0" smtClean="0">
                <a:solidFill>
                  <a:srgbClr val="111111"/>
                </a:solidFill>
                <a:effectLst/>
                <a:latin typeface="Arial"/>
              </a:rPr>
              <a:t>2018-19</a:t>
            </a:r>
          </a:p>
          <a:p>
            <a:pPr algn="ctr">
              <a:buNone/>
              <a:defRPr/>
            </a:pPr>
            <a:r>
              <a:rPr lang="en-US" altLang="en-US" sz="2000" kern="0" dirty="0" smtClean="0">
                <a:solidFill>
                  <a:schemeClr val="tx1"/>
                </a:solidFill>
                <a:effectLst/>
                <a:latin typeface="Arial"/>
              </a:rPr>
              <a:t>By Fee Category</a:t>
            </a:r>
            <a:endParaRPr lang="en-US" altLang="en-US" sz="2000" kern="0" dirty="0">
              <a:solidFill>
                <a:schemeClr val="tx1"/>
              </a:solidFill>
              <a:effectLst/>
              <a:latin typeface="Arial"/>
            </a:endParaRPr>
          </a:p>
        </p:txBody>
      </p:sp>
      <p:graphicFrame>
        <p:nvGraphicFramePr>
          <p:cNvPr id="1401859" name="Group 3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3979524758"/>
              </p:ext>
            </p:extLst>
          </p:nvPr>
        </p:nvGraphicFramePr>
        <p:xfrm>
          <a:off x="1676400" y="1751013"/>
          <a:ext cx="5791199" cy="4192589"/>
        </p:xfrm>
        <a:graphic>
          <a:graphicData uri="http://schemas.openxmlformats.org/drawingml/2006/table">
            <a:tbl>
              <a:tblPr/>
              <a:tblGrid>
                <a:gridCol w="2316482"/>
                <a:gridCol w="1388774"/>
                <a:gridCol w="2085943"/>
              </a:tblGrid>
              <a:tr h="6202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Fee Category</a:t>
                      </a:r>
                    </a:p>
                  </a:txBody>
                  <a:tcPr marT="45721" marB="45721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Fee Count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Revenue Estimates by Fee Category</a:t>
                      </a: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505976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New Fee</a:t>
                      </a:r>
                    </a:p>
                  </a:txBody>
                  <a:tcPr marT="45721" marB="45721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85,058</a:t>
                      </a: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5059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Fee Increases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36,245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505976">
                <a:tc>
                  <a:txBody>
                    <a:bodyPr/>
                    <a:lstStyle>
                      <a:lvl1pPr marL="381000" indent="-381000"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800100" indent="-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1219200" indent="-304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638300" indent="-266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2095500" indent="-2667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25527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30099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34671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9243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381000" marR="0" lvl="0" indent="-3810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381000" marR="0" lvl="0" indent="-3810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CPI Increases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835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579,027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505976">
                <a:tc>
                  <a:txBody>
                    <a:bodyPr/>
                    <a:lstStyle>
                      <a:lvl1pPr marL="381000" indent="-381000"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800100" indent="-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1219200" indent="-304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638300" indent="-266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2095500" indent="-2667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25527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30099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34671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9243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381000" marR="0" lvl="0" indent="-3810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381000" marR="0" lvl="0" indent="-3810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Decreases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(12,052)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5059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Deletes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505976">
                <a:tc>
                  <a:txBody>
                    <a:bodyPr/>
                    <a:lstStyle>
                      <a:lvl1pPr marL="381000" indent="-381000"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800100" indent="-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1219200" indent="-304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638300" indent="-266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2095500" indent="-2667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25527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30099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34671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9243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No Changes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1,453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536456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Total 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2,322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688,278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</p:spPr>
        <p:txBody>
          <a:bodyPr/>
          <a:lstStyle/>
          <a:p>
            <a:pPr algn="r">
              <a:buNone/>
              <a:defRPr/>
            </a:pPr>
            <a:r>
              <a:rPr lang="en-US" sz="1600" dirty="0" smtClean="0">
                <a:solidFill>
                  <a:schemeClr val="tx1"/>
                </a:solidFill>
                <a:effectLst/>
              </a:rPr>
              <a:t>Slide </a:t>
            </a:r>
            <a:fld id="{E0CFD87F-0353-40F2-BDE8-022005F15CC6}" type="slidenum">
              <a:rPr lang="en-US" sz="1600" smtClean="0">
                <a:solidFill>
                  <a:schemeClr val="tx1"/>
                </a:solidFill>
                <a:effectLst/>
              </a:rPr>
              <a:pPr algn="r">
                <a:buNone/>
                <a:defRPr/>
              </a:pPr>
              <a:t>50</a:t>
            </a:fld>
            <a:endParaRPr lang="en-US" sz="16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5127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1858" name="Rectangle 2"/>
          <p:cNvSpPr>
            <a:spLocks noChangeArrowheads="1"/>
          </p:cNvSpPr>
          <p:nvPr/>
        </p:nvSpPr>
        <p:spPr bwMode="auto">
          <a:xfrm>
            <a:off x="685800" y="381000"/>
            <a:ext cx="7620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  <a:lvl2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algn="ctr">
              <a:buNone/>
              <a:defRPr/>
            </a:pPr>
            <a:r>
              <a:rPr lang="en-US" altLang="en-US" sz="28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Citywide User Fees, Rates &amp; Charges </a:t>
            </a:r>
            <a:r>
              <a:rPr lang="en-US" altLang="en-US" sz="2800" dirty="0" smtClean="0">
                <a:effectLst/>
              </a:rPr>
              <a:t/>
            </a:r>
            <a:br>
              <a:rPr lang="en-US" altLang="en-US" sz="2800" dirty="0" smtClean="0">
                <a:effectLst/>
              </a:rPr>
            </a:br>
            <a:r>
              <a:rPr lang="en-US" altLang="en-US" kern="0" dirty="0">
                <a:solidFill>
                  <a:srgbClr val="111111"/>
                </a:solidFill>
                <a:effectLst/>
                <a:latin typeface="+mn-lt"/>
              </a:rPr>
              <a:t>Estimated </a:t>
            </a:r>
            <a:r>
              <a:rPr lang="en-US" altLang="en-US" kern="0" dirty="0" smtClean="0">
                <a:solidFill>
                  <a:srgbClr val="111111"/>
                </a:solidFill>
                <a:effectLst/>
                <a:latin typeface="+mn-lt"/>
              </a:rPr>
              <a:t>Revenues </a:t>
            </a:r>
            <a:r>
              <a:rPr lang="en-US" altLang="en-US" kern="0" dirty="0">
                <a:solidFill>
                  <a:srgbClr val="111111"/>
                </a:solidFill>
                <a:effectLst/>
                <a:latin typeface="+mn-lt"/>
              </a:rPr>
              <a:t>FY </a:t>
            </a:r>
            <a:r>
              <a:rPr lang="en-US" altLang="en-US" kern="0" dirty="0" smtClean="0">
                <a:solidFill>
                  <a:srgbClr val="111111"/>
                </a:solidFill>
                <a:effectLst/>
                <a:latin typeface="+mn-lt"/>
              </a:rPr>
              <a:t>2018-19</a:t>
            </a:r>
          </a:p>
          <a:p>
            <a:pPr algn="ctr">
              <a:buNone/>
              <a:defRPr/>
            </a:pPr>
            <a:r>
              <a:rPr lang="en-US" altLang="en-US" sz="2000" kern="0" dirty="0" smtClean="0">
                <a:solidFill>
                  <a:schemeClr val="tx1"/>
                </a:solidFill>
                <a:effectLst/>
                <a:latin typeface="+mn-lt"/>
              </a:rPr>
              <a:t>By Fund Type</a:t>
            </a:r>
            <a:endParaRPr lang="en-US" altLang="en-US" sz="2000" kern="0" dirty="0">
              <a:solidFill>
                <a:schemeClr val="tx1"/>
              </a:solidFill>
              <a:effectLst/>
              <a:latin typeface="+mn-lt"/>
            </a:endParaRPr>
          </a:p>
        </p:txBody>
      </p:sp>
      <p:graphicFrame>
        <p:nvGraphicFramePr>
          <p:cNvPr id="1401859" name="Group 3"/>
          <p:cNvGraphicFramePr>
            <a:graphicFrameLocks noGrp="1"/>
          </p:cNvGraphicFramePr>
          <p:nvPr>
            <p:ph/>
          </p:nvPr>
        </p:nvGraphicFramePr>
        <p:xfrm>
          <a:off x="914400" y="2090738"/>
          <a:ext cx="7315199" cy="2176462"/>
        </p:xfrm>
        <a:graphic>
          <a:graphicData uri="http://schemas.openxmlformats.org/drawingml/2006/table">
            <a:tbl>
              <a:tblPr/>
              <a:tblGrid>
                <a:gridCol w="1981203"/>
                <a:gridCol w="1371599"/>
                <a:gridCol w="1336512"/>
                <a:gridCol w="1236742"/>
                <a:gridCol w="1389143"/>
              </a:tblGrid>
              <a:tr h="62794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Fund</a:t>
                      </a:r>
                    </a:p>
                  </a:txBody>
                  <a:tcPr marT="45724" marB="45724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New Fees</a:t>
                      </a: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Increases</a:t>
                      </a: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Decreases</a:t>
                      </a: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Estimated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Revenue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506012">
                <a:tc>
                  <a:txBody>
                    <a:bodyPr/>
                    <a:lstStyle/>
                    <a:p>
                      <a:pPr marL="381000" marR="0" lvl="0" indent="-3810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381000" marR="0" lvl="0" indent="-3810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General Fund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2,500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254,945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      -            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257,445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506012">
                <a:tc>
                  <a:txBody>
                    <a:bodyPr/>
                    <a:lstStyle>
                      <a:lvl1pPr marL="381000" indent="-381000"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800100" indent="-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1219200" indent="-304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638300" indent="-266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2095500" indent="-2667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25527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30099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34671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9243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381000" marR="0" lvl="0" indent="-3810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381000" marR="0" lvl="0" indent="-3810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Non-General Funds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82,558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360,327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(12,052)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430,833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536495">
                <a:tc>
                  <a:txBody>
                    <a:bodyPr/>
                    <a:lstStyle>
                      <a:lvl1pPr marL="381000" indent="-381000"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800100" indent="-3429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1219200" indent="-3048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638300" indent="-266700"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2095500" indent="-266700"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25527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30099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34671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924300" indent="-266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85,058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615,272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(12,052)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6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Font typeface="Arial Unicode MS" pitchFamily="34" charset="-128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Arial" charset="0"/>
                        <a:defRPr sz="1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alt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688,278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457200"/>
          </a:xfrm>
        </p:spPr>
        <p:txBody>
          <a:bodyPr/>
          <a:lstStyle/>
          <a:p>
            <a:pPr algn="r">
              <a:buNone/>
              <a:defRPr/>
            </a:pPr>
            <a:r>
              <a:rPr lang="en-US" sz="1600" dirty="0" smtClean="0">
                <a:solidFill>
                  <a:schemeClr val="tx1"/>
                </a:solidFill>
                <a:effectLst/>
              </a:rPr>
              <a:t>Slide </a:t>
            </a:r>
            <a:fld id="{E0CFD87F-0353-40F2-BDE8-022005F15CC6}" type="slidenum">
              <a:rPr lang="en-US" sz="1600" smtClean="0">
                <a:solidFill>
                  <a:schemeClr val="tx1"/>
                </a:solidFill>
                <a:effectLst/>
              </a:rPr>
              <a:pPr algn="r">
                <a:buNone/>
                <a:defRPr/>
              </a:pPr>
              <a:t>51</a:t>
            </a:fld>
            <a:endParaRPr lang="en-US" sz="16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86560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685800" y="1524000"/>
            <a:ext cx="77724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eaLnBrk="1" hangingPunct="1">
              <a:buNone/>
              <a:defRPr/>
            </a:pPr>
            <a:r>
              <a:rPr lang="en-US" sz="3600" kern="0" dirty="0" smtClean="0">
                <a:solidFill>
                  <a:srgbClr val="0070C0"/>
                </a:solidFill>
                <a:effectLst/>
              </a:rPr>
              <a:t/>
            </a:r>
            <a:br>
              <a:rPr lang="en-US" sz="3600" kern="0" dirty="0" smtClean="0">
                <a:solidFill>
                  <a:srgbClr val="0070C0"/>
                </a:solidFill>
                <a:effectLst/>
              </a:rPr>
            </a:br>
            <a:r>
              <a:rPr lang="en-US" sz="3600" kern="0" dirty="0" smtClean="0">
                <a:solidFill>
                  <a:srgbClr val="0070C0"/>
                </a:solidFill>
                <a:effectLst/>
              </a:rPr>
              <a:t>Questions </a:t>
            </a:r>
            <a:br>
              <a:rPr lang="en-US" sz="3600" kern="0" dirty="0" smtClean="0">
                <a:solidFill>
                  <a:srgbClr val="0070C0"/>
                </a:solidFill>
                <a:effectLst/>
              </a:rPr>
            </a:br>
            <a:r>
              <a:rPr lang="en-US" sz="3600" kern="0" dirty="0" smtClean="0">
                <a:solidFill>
                  <a:srgbClr val="0070C0"/>
                </a:solidFill>
                <a:effectLst/>
              </a:rPr>
              <a:t>&amp;</a:t>
            </a:r>
            <a:br>
              <a:rPr lang="en-US" sz="3600" kern="0" dirty="0" smtClean="0">
                <a:solidFill>
                  <a:srgbClr val="0070C0"/>
                </a:solidFill>
                <a:effectLst/>
              </a:rPr>
            </a:br>
            <a:r>
              <a:rPr lang="en-US" sz="3600" kern="0" dirty="0" smtClean="0">
                <a:solidFill>
                  <a:srgbClr val="0070C0"/>
                </a:solidFill>
                <a:effectLst/>
              </a:rPr>
              <a:t> Comments</a:t>
            </a:r>
          </a:p>
        </p:txBody>
      </p:sp>
    </p:spTree>
    <p:extLst>
      <p:ext uri="{BB962C8B-B14F-4D97-AF65-F5344CB8AC3E}">
        <p14:creationId xmlns:p14="http://schemas.microsoft.com/office/powerpoint/2010/main" val="1553546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304800" y="457200"/>
            <a:ext cx="8534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defPPr>
              <a:defRPr lang="en-US"/>
            </a:defPPr>
            <a:lvl1pPr algn="ctr">
              <a:buNone/>
              <a:defRPr sz="2800">
                <a:solidFill>
                  <a:srgbClr val="0070C0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2pPr>
            <a:lvl3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3pPr>
            <a:lvl4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4pPr>
            <a:lvl5pPr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9pPr>
          </a:lstStyle>
          <a:p>
            <a:r>
              <a:rPr lang="en-US" dirty="0" smtClean="0"/>
              <a:t>Follow-up </a:t>
            </a:r>
            <a:r>
              <a:rPr lang="en-US" dirty="0"/>
              <a:t>Items from Previous Study Sessions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04800" y="1219200"/>
            <a:ext cx="8610600" cy="50292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rgbClr val="11111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11111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11111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1111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11111"/>
                </a:solidFill>
                <a:latin typeface="+mn-lt"/>
              </a:defRPr>
            </a:lvl9pPr>
          </a:lstStyle>
          <a:p>
            <a:pPr>
              <a:lnSpc>
                <a:spcPct val="80000"/>
              </a:lnSpc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1543050" algn="l"/>
              </a:tabLst>
              <a:defRPr/>
            </a:pPr>
            <a:r>
              <a:rPr lang="en-US" sz="22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Council has received or will </a:t>
            </a:r>
            <a:r>
              <a:rPr lang="en-US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be receiving information on </a:t>
            </a:r>
            <a:r>
              <a:rPr lang="en-US" sz="22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these follow-up items:</a:t>
            </a:r>
            <a:endParaRPr lang="en-US" sz="22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1543050" algn="l"/>
              </a:tabLst>
              <a:defRPr/>
            </a:pPr>
            <a:endParaRPr lang="en-US" sz="1900" kern="0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80000"/>
              </a:lnSpc>
              <a:buSzPct val="90000"/>
              <a:buFont typeface="Wingdings" panose="05000000000000000000" pitchFamily="2" charset="2"/>
              <a:buChar char="§"/>
              <a:tabLst>
                <a:tab pos="1543050" algn="l"/>
              </a:tabLst>
              <a:defRPr/>
            </a:pPr>
            <a:r>
              <a:rPr lang="en-US" sz="200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Vacancy data by </a:t>
            </a:r>
            <a:r>
              <a:rPr lang="en-US" sz="20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department</a:t>
            </a:r>
          </a:p>
          <a:p>
            <a:pPr marL="457200" lvl="1" indent="0">
              <a:lnSpc>
                <a:spcPct val="80000"/>
              </a:lnSpc>
              <a:buSzPct val="90000"/>
              <a:buNone/>
              <a:tabLst>
                <a:tab pos="1543050" algn="l"/>
              </a:tabLst>
              <a:defRPr/>
            </a:pPr>
            <a:endParaRPr lang="en-US" sz="2000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80000"/>
              </a:lnSpc>
              <a:spcBef>
                <a:spcPts val="600"/>
              </a:spcBef>
              <a:buSzPct val="90000"/>
              <a:buFont typeface="Wingdings" panose="05000000000000000000" pitchFamily="2" charset="2"/>
              <a:buChar char="§"/>
              <a:tabLst>
                <a:tab pos="1543050" algn="l"/>
              </a:tabLst>
              <a:defRPr/>
            </a:pPr>
            <a:r>
              <a:rPr lang="en-US" sz="200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Comparison of the FY 2018-19 General Fund </a:t>
            </a:r>
            <a:r>
              <a:rPr lang="en-US" sz="20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proposed budget </a:t>
            </a:r>
            <a:r>
              <a:rPr lang="en-US" sz="200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20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FY </a:t>
            </a:r>
            <a:r>
              <a:rPr lang="en-US" sz="200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2016-17 and FY 2017-18 </a:t>
            </a:r>
            <a:r>
              <a:rPr lang="en-US" sz="20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General Fund adopted budgets</a:t>
            </a:r>
          </a:p>
          <a:p>
            <a:pPr lvl="1">
              <a:lnSpc>
                <a:spcPct val="80000"/>
              </a:lnSpc>
              <a:buSzPct val="90000"/>
              <a:buFont typeface="Wingdings" panose="05000000000000000000" pitchFamily="2" charset="2"/>
              <a:buChar char="§"/>
              <a:tabLst>
                <a:tab pos="1543050" algn="l"/>
              </a:tabLst>
              <a:defRPr/>
            </a:pPr>
            <a:endParaRPr lang="en-US" sz="2000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80000"/>
              </a:lnSpc>
              <a:buSzPct val="90000"/>
              <a:buFont typeface="Wingdings" panose="05000000000000000000" pitchFamily="2" charset="2"/>
              <a:buChar char="§"/>
              <a:tabLst>
                <a:tab pos="1543050" algn="l"/>
              </a:tabLst>
              <a:defRPr/>
            </a:pPr>
            <a:r>
              <a:rPr lang="en-US" sz="200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PERS Rates Stabilization Fund </a:t>
            </a:r>
            <a:r>
              <a:rPr lang="en-US" sz="20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performance </a:t>
            </a:r>
          </a:p>
          <a:p>
            <a:pPr lvl="2">
              <a:lnSpc>
                <a:spcPct val="80000"/>
              </a:lnSpc>
              <a:buSzPct val="90000"/>
              <a:buFont typeface="Arial" panose="020B0604020202020204" pitchFamily="34" charset="0"/>
              <a:buChar char="•"/>
              <a:tabLst>
                <a:tab pos="1543050" algn="l"/>
              </a:tabLst>
              <a:defRPr/>
            </a:pPr>
            <a:r>
              <a:rPr lang="en-US" sz="18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Submitted to Council on May 11, 2018</a:t>
            </a:r>
          </a:p>
          <a:p>
            <a:pPr lvl="1">
              <a:lnSpc>
                <a:spcPct val="80000"/>
              </a:lnSpc>
              <a:buSzPct val="90000"/>
              <a:buFont typeface="Wingdings" panose="05000000000000000000" pitchFamily="2" charset="2"/>
              <a:buChar char="§"/>
              <a:tabLst>
                <a:tab pos="1543050" algn="l"/>
              </a:tabLst>
              <a:defRPr/>
            </a:pPr>
            <a:endParaRPr lang="en-US" sz="2000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80000"/>
              </a:lnSpc>
              <a:buSzPct val="90000"/>
              <a:buFont typeface="Wingdings" panose="05000000000000000000" pitchFamily="2" charset="2"/>
              <a:buChar char="§"/>
              <a:tabLst>
                <a:tab pos="1543050" algn="l"/>
              </a:tabLst>
              <a:defRPr/>
            </a:pPr>
            <a:r>
              <a:rPr lang="en-US" sz="200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GWP maintenance &amp; operation detail and rates 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tabLst>
                <a:tab pos="1543050" algn="l"/>
              </a:tabLst>
              <a:defRPr/>
            </a:pPr>
            <a:endParaRPr lang="en-US" sz="1900" kern="0" dirty="0" smtClean="0">
              <a:solidFill>
                <a:schemeClr val="tx1"/>
              </a:solidFill>
              <a:effectLst/>
            </a:endParaRPr>
          </a:p>
        </p:txBody>
      </p:sp>
      <p:sp>
        <p:nvSpPr>
          <p:cNvPr id="6" name="Slide Number Placeholder 2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9pPr>
          </a:lstStyle>
          <a:p>
            <a:pPr algn="r">
              <a:buFont typeface="Wingdings" pitchFamily="2" charset="2"/>
              <a:buNone/>
              <a:defRPr/>
            </a:pPr>
            <a:r>
              <a:rPr lang="en-US" sz="1600" dirty="0" smtClean="0">
                <a:solidFill>
                  <a:schemeClr val="tx1"/>
                </a:solidFill>
                <a:effectLst/>
              </a:rPr>
              <a:t>Slide </a:t>
            </a:r>
            <a:fld id="{E0CFD87F-0353-40F2-BDE8-022005F15CC6}" type="slidenum">
              <a:rPr lang="en-US" sz="1600" smtClean="0">
                <a:solidFill>
                  <a:schemeClr val="tx1"/>
                </a:solidFill>
                <a:effectLst/>
              </a:rPr>
              <a:pPr algn="r">
                <a:buFont typeface="Wingdings" pitchFamily="2" charset="2"/>
                <a:buNone/>
                <a:defRPr/>
              </a:pPr>
              <a:t>53</a:t>
            </a:fld>
            <a:endParaRPr lang="en-US" sz="16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4267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7" name="Rectangle 2"/>
          <p:cNvSpPr>
            <a:spLocks noChangeArrowheads="1"/>
          </p:cNvSpPr>
          <p:nvPr/>
        </p:nvSpPr>
        <p:spPr bwMode="auto">
          <a:xfrm>
            <a:off x="228600" y="2133600"/>
            <a:ext cx="86106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spcAft>
                <a:spcPct val="60000"/>
              </a:spcAft>
              <a:buFontTx/>
              <a:buNone/>
            </a:pPr>
            <a:r>
              <a:rPr lang="en-US" sz="3600" dirty="0" smtClean="0">
                <a:solidFill>
                  <a:srgbClr val="0070C0"/>
                </a:solidFill>
                <a:effectLst/>
                <a:latin typeface="Arial"/>
              </a:rPr>
              <a:t>Budget Adoption Calendar</a:t>
            </a:r>
          </a:p>
          <a:p>
            <a:pPr algn="ctr" eaLnBrk="1" hangingPunct="1">
              <a:spcAft>
                <a:spcPct val="60000"/>
              </a:spcAft>
              <a:buFontTx/>
              <a:buNone/>
            </a:pPr>
            <a:endParaRPr lang="en-US" sz="2800" dirty="0" smtClean="0">
              <a:solidFill>
                <a:srgbClr val="0070C0"/>
              </a:solidFill>
              <a:effectLst/>
              <a:latin typeface="Arial"/>
            </a:endParaRPr>
          </a:p>
          <a:p>
            <a:pPr algn="ctr" eaLnBrk="1" hangingPunct="1">
              <a:spcAft>
                <a:spcPct val="60000"/>
              </a:spcAft>
              <a:buFontTx/>
              <a:buNone/>
            </a:pPr>
            <a:endParaRPr lang="en-US" sz="3600" dirty="0">
              <a:solidFill>
                <a:srgbClr val="0070C0"/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06959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368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6096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2800" dirty="0">
                <a:solidFill>
                  <a:srgbClr val="0070C0"/>
                </a:solidFill>
                <a:effectLst/>
              </a:rPr>
              <a:t>FY </a:t>
            </a:r>
            <a:r>
              <a:rPr lang="en-US" sz="2800" dirty="0" smtClean="0">
                <a:solidFill>
                  <a:srgbClr val="0070C0"/>
                </a:solidFill>
                <a:effectLst/>
              </a:rPr>
              <a:t>2018-19 </a:t>
            </a:r>
            <a:r>
              <a:rPr lang="en-US" sz="2800" dirty="0">
                <a:solidFill>
                  <a:srgbClr val="0070C0"/>
                </a:solidFill>
                <a:effectLst/>
              </a:rPr>
              <a:t>Budget Adoption Calendar</a:t>
            </a:r>
            <a:endParaRPr lang="en-US" sz="2800" dirty="0" smtClean="0">
              <a:solidFill>
                <a:srgbClr val="0070C0"/>
              </a:solidFill>
              <a:effectLst/>
            </a:endParaRPr>
          </a:p>
        </p:txBody>
      </p:sp>
      <p:sp>
        <p:nvSpPr>
          <p:cNvPr id="1223683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762000"/>
            <a:ext cx="8610600" cy="579120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43050" algn="l"/>
              </a:tabLst>
              <a:defRPr/>
            </a:pPr>
            <a:endParaRPr lang="en-US" sz="1900" dirty="0" smtClean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SzPct val="150000"/>
              <a:buFont typeface="Wingdings" panose="05000000000000000000" pitchFamily="2" charset="2"/>
              <a:buChar char="ü"/>
              <a:tabLst>
                <a:tab pos="1543050" algn="l"/>
              </a:tabLst>
              <a:defRPr/>
            </a:pPr>
            <a:r>
              <a:rPr lang="en-US" sz="1900" dirty="0" smtClean="0"/>
              <a:t>May 1, Budget Study Session #1, 9:00 a.m.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tabLst>
                <a:tab pos="1543050" algn="l"/>
              </a:tabLst>
              <a:defRPr/>
            </a:pPr>
            <a:r>
              <a:rPr lang="en-US" sz="1800" dirty="0"/>
              <a:t>Proposed General Fund Budget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tabLst>
                <a:tab pos="1543050" algn="l"/>
              </a:tabLst>
              <a:defRPr/>
            </a:pPr>
            <a:r>
              <a:rPr lang="en-US" sz="1800" dirty="0"/>
              <a:t>Revenue Estimates &amp; Opportunities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tabLst>
                <a:tab pos="1543050" algn="l"/>
              </a:tabLst>
              <a:defRPr/>
            </a:pPr>
            <a:r>
              <a:rPr lang="en-US" sz="1800" dirty="0"/>
              <a:t>Organizational Profile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tabLst>
                <a:tab pos="1543050" algn="l"/>
              </a:tabLst>
              <a:defRPr/>
            </a:pPr>
            <a:r>
              <a:rPr lang="en-US" sz="1800" dirty="0"/>
              <a:t>Summary of All Funds by Type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tabLst>
                <a:tab pos="1543050" algn="l"/>
              </a:tabLst>
              <a:defRPr/>
            </a:pPr>
            <a:r>
              <a:rPr lang="en-US" sz="1800" dirty="0"/>
              <a:t>Department </a:t>
            </a:r>
            <a:r>
              <a:rPr lang="en-US" sz="1800" dirty="0" smtClean="0"/>
              <a:t>Dashboards</a:t>
            </a:r>
          </a:p>
          <a:p>
            <a:pPr>
              <a:lnSpc>
                <a:spcPct val="80000"/>
              </a:lnSpc>
              <a:spcBef>
                <a:spcPts val="1200"/>
              </a:spcBef>
              <a:spcAft>
                <a:spcPts val="600"/>
              </a:spcAft>
              <a:buSzPct val="150000"/>
              <a:buFont typeface="Wingdings" panose="05000000000000000000" pitchFamily="2" charset="2"/>
              <a:buChar char="ü"/>
              <a:tabLst>
                <a:tab pos="1543050" algn="l"/>
              </a:tabLst>
              <a:defRPr/>
            </a:pPr>
            <a:r>
              <a:rPr lang="en-US" sz="1900" dirty="0" smtClean="0"/>
              <a:t>May 8, Budget Study Session #2, 10:00 a.m. 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  <a:defRPr/>
            </a:pPr>
            <a:r>
              <a:rPr lang="en-US" sz="1800" dirty="0" smtClean="0"/>
              <a:t>GWP Public Benefits Charge Discussion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  <a:defRPr/>
            </a:pPr>
            <a:r>
              <a:rPr lang="en-US" sz="1800" dirty="0" smtClean="0"/>
              <a:t>Proposed Utility Rate Increases</a:t>
            </a:r>
          </a:p>
          <a:p>
            <a:pPr>
              <a:lnSpc>
                <a:spcPct val="80000"/>
              </a:lnSpc>
              <a:spcBef>
                <a:spcPts val="1200"/>
              </a:spcBef>
              <a:spcAft>
                <a:spcPts val="600"/>
              </a:spcAft>
              <a:buSzPct val="150000"/>
              <a:buFont typeface="Wingdings" panose="05000000000000000000" pitchFamily="2" charset="2"/>
              <a:buChar char="ü"/>
              <a:tabLst>
                <a:tab pos="1543050" algn="l"/>
              </a:tabLst>
              <a:defRPr/>
            </a:pPr>
            <a:r>
              <a:rPr lang="en-US" sz="1900" dirty="0"/>
              <a:t>May 15, Budget Study Session #3, 9:00 a.m. 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  <a:defRPr/>
            </a:pPr>
            <a:r>
              <a:rPr lang="en-US" sz="1800" dirty="0" smtClean="0">
                <a:solidFill>
                  <a:schemeClr val="tx1"/>
                </a:solidFill>
              </a:rPr>
              <a:t>Proposed Capital Improvement Projects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543050" algn="l"/>
              </a:tabLst>
              <a:defRPr/>
            </a:pPr>
            <a:r>
              <a:rPr lang="en-US" sz="1800" dirty="0" smtClean="0">
                <a:solidFill>
                  <a:schemeClr val="tx1"/>
                </a:solidFill>
              </a:rPr>
              <a:t>Citywide Fee Discussion</a:t>
            </a:r>
          </a:p>
          <a:p>
            <a:pPr>
              <a:lnSpc>
                <a:spcPct val="80000"/>
              </a:lnSpc>
              <a:spcBef>
                <a:spcPts val="1200"/>
              </a:spcBef>
              <a:spcAft>
                <a:spcPts val="600"/>
              </a:spcAft>
              <a:tabLst>
                <a:tab pos="1543050" algn="l"/>
              </a:tabLst>
              <a:defRPr/>
            </a:pPr>
            <a:r>
              <a:rPr lang="en-US" sz="1900" dirty="0" smtClean="0"/>
              <a:t>May </a:t>
            </a:r>
            <a:r>
              <a:rPr lang="en-US" sz="1900" dirty="0"/>
              <a:t>22, Budget Hearing, 6:00 p.m</a:t>
            </a:r>
            <a:r>
              <a:rPr lang="en-US" sz="1900" dirty="0" smtClean="0"/>
              <a:t>.</a:t>
            </a:r>
            <a:endParaRPr lang="en-US" sz="1900" dirty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  <a:spcBef>
                <a:spcPts val="1200"/>
              </a:spcBef>
              <a:spcAft>
                <a:spcPts val="600"/>
              </a:spcAft>
              <a:tabLst>
                <a:tab pos="1543050" algn="l"/>
              </a:tabLst>
              <a:defRPr/>
            </a:pPr>
            <a:r>
              <a:rPr lang="en-US" sz="1900" dirty="0"/>
              <a:t>June 5, Budget Adoption, 6:00 p.m.</a:t>
            </a:r>
          </a:p>
        </p:txBody>
      </p:sp>
    </p:spTree>
    <p:extLst>
      <p:ext uri="{BB962C8B-B14F-4D97-AF65-F5344CB8AC3E}">
        <p14:creationId xmlns:p14="http://schemas.microsoft.com/office/powerpoint/2010/main" val="3477416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685800" y="1524000"/>
            <a:ext cx="77724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eaLnBrk="1" hangingPunct="1">
              <a:buNone/>
              <a:defRPr/>
            </a:pPr>
            <a:r>
              <a:rPr lang="en-US" sz="3600" kern="0" dirty="0" smtClean="0">
                <a:solidFill>
                  <a:srgbClr val="0070C0"/>
                </a:solidFill>
                <a:effectLst/>
              </a:rPr>
              <a:t/>
            </a:r>
            <a:br>
              <a:rPr lang="en-US" sz="3600" kern="0" dirty="0" smtClean="0">
                <a:solidFill>
                  <a:srgbClr val="0070C0"/>
                </a:solidFill>
                <a:effectLst/>
              </a:rPr>
            </a:br>
            <a:r>
              <a:rPr lang="en-US" sz="3600" kern="0" dirty="0" smtClean="0">
                <a:solidFill>
                  <a:srgbClr val="0070C0"/>
                </a:solidFill>
                <a:effectLst/>
              </a:rPr>
              <a:t>Questions </a:t>
            </a:r>
            <a:br>
              <a:rPr lang="en-US" sz="3600" kern="0" dirty="0" smtClean="0">
                <a:solidFill>
                  <a:srgbClr val="0070C0"/>
                </a:solidFill>
                <a:effectLst/>
              </a:rPr>
            </a:br>
            <a:r>
              <a:rPr lang="en-US" sz="3600" kern="0" dirty="0" smtClean="0">
                <a:solidFill>
                  <a:srgbClr val="0070C0"/>
                </a:solidFill>
                <a:effectLst/>
              </a:rPr>
              <a:t>&amp;</a:t>
            </a:r>
            <a:br>
              <a:rPr lang="en-US" sz="3600" kern="0" dirty="0" smtClean="0">
                <a:solidFill>
                  <a:srgbClr val="0070C0"/>
                </a:solidFill>
                <a:effectLst/>
              </a:rPr>
            </a:br>
            <a:r>
              <a:rPr lang="en-US" sz="3600" kern="0" dirty="0" smtClean="0">
                <a:solidFill>
                  <a:srgbClr val="0070C0"/>
                </a:solidFill>
                <a:effectLst/>
              </a:rPr>
              <a:t> Comments</a:t>
            </a:r>
          </a:p>
        </p:txBody>
      </p:sp>
    </p:spTree>
    <p:extLst>
      <p:ext uri="{BB962C8B-B14F-4D97-AF65-F5344CB8AC3E}">
        <p14:creationId xmlns:p14="http://schemas.microsoft.com/office/powerpoint/2010/main" val="2400220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304800" y="152400"/>
            <a:ext cx="853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11111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9pPr>
          </a:lstStyle>
          <a:p>
            <a:pPr algn="ctr">
              <a:buFontTx/>
              <a:buNone/>
            </a:pPr>
            <a:r>
              <a:rPr lang="en-US" altLang="en-US" sz="2400" kern="0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Projects with Multiple Funding Sources</a:t>
            </a:r>
            <a:r>
              <a:rPr lang="en-US" altLang="en-US" kern="0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kern="0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kern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Summary by Project</a:t>
            </a:r>
            <a:r>
              <a:rPr lang="en-US" altLang="en-US" sz="2000" kern="0" dirty="0" smtClean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sz="2000" kern="0" dirty="0" smtClean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400" kern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(In Thousands)</a:t>
            </a:r>
          </a:p>
        </p:txBody>
      </p:sp>
      <p:graphicFrame>
        <p:nvGraphicFramePr>
          <p:cNvPr id="4" name="Group 4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19720245"/>
              </p:ext>
            </p:extLst>
          </p:nvPr>
        </p:nvGraphicFramePr>
        <p:xfrm>
          <a:off x="152400" y="1036166"/>
          <a:ext cx="8915400" cy="4633080"/>
        </p:xfrm>
        <a:graphic>
          <a:graphicData uri="http://schemas.openxmlformats.org/drawingml/2006/table">
            <a:tbl>
              <a:tblPr/>
              <a:tblGrid>
                <a:gridCol w="4648200"/>
                <a:gridCol w="1447800"/>
                <a:gridCol w="1676400"/>
                <a:gridCol w="1143000"/>
              </a:tblGrid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6" marR="9143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Life To Date Project Budget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Remaining Budget 3/31/18*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Proposed FY 2018-19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224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GHS Tennis Court Renovation</a:t>
                      </a:r>
                    </a:p>
                  </a:txBody>
                  <a:tcPr marT="45737" marB="45737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224">
                <a:tc>
                  <a:txBody>
                    <a:bodyPr/>
                    <a:lstStyle/>
                    <a:p>
                      <a:pPr marL="800100" marR="0" lvl="1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CIP General Fund (Fund 401)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834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  495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-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224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Parks Development Impact Fee Fund ( Fund 405)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350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344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224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</a:rPr>
                        <a:t>$              1,184</a:t>
                      </a: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</a:rPr>
                        <a:t>$                   839</a:t>
                      </a: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</a:rPr>
                        <a:t>$                -</a:t>
                      </a: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4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n-US" sz="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2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Glendale Police Department Museum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224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CIP General Fund (Fund 401)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  42</a:t>
                      </a: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    22</a:t>
                      </a: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-</a:t>
                      </a: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224">
                <a:tc>
                  <a:txBody>
                    <a:bodyPr/>
                    <a:lstStyle/>
                    <a:p>
                      <a:pPr marL="800100" marR="0" lvl="1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CIP Reimbursement Fund (Fund 409)</a:t>
                      </a:r>
                    </a:p>
                  </a:txBody>
                  <a:tcPr marT="45737" marB="45737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205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366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marT="45737" marB="45737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</a:rPr>
                        <a:t>$                 247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</a:rPr>
                        <a:t>$                     22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</a:rPr>
                        <a:t>$                -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332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marT="45737" marB="45737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332">
                <a:tc>
                  <a:txBody>
                    <a:bodyPr/>
                    <a:lstStyle/>
                    <a:p>
                      <a:pPr marL="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Glendale Sub-Regional Traffic Management Center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332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CIP General Fund (Fund 401)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174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     172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-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332">
                <a:tc>
                  <a:txBody>
                    <a:bodyPr/>
                    <a:lstStyle/>
                    <a:p>
                      <a:pPr marL="800100" marR="0" lvl="1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CIP Reimbursement Fund (Fund 409)</a:t>
                      </a:r>
                    </a:p>
                  </a:txBody>
                  <a:tcPr marT="45737" marB="45737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522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522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332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</a:rPr>
                        <a:t>$                 696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</a:rPr>
                        <a:t>$                      694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</a:rPr>
                        <a:t>$                -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332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6611779"/>
            <a:ext cx="510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000" dirty="0" smtClean="0">
                <a:solidFill>
                  <a:srgbClr val="0070C0"/>
                </a:solidFill>
                <a:effectLst/>
              </a:rPr>
              <a:t>* Remaining budget assumes all current encumbrances will be expensed by 6/30/18</a:t>
            </a:r>
            <a:endParaRPr lang="en-US" sz="1000" dirty="0">
              <a:solidFill>
                <a:srgbClr val="0070C0"/>
              </a:solidFill>
              <a:effectLst/>
            </a:endParaRPr>
          </a:p>
        </p:txBody>
      </p:sp>
      <p:sp>
        <p:nvSpPr>
          <p:cNvPr id="6" name="Slide Number Placeholder 2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9pPr>
          </a:lstStyle>
          <a:p>
            <a:pPr algn="r">
              <a:buFont typeface="Wingdings" pitchFamily="2" charset="2"/>
              <a:buNone/>
              <a:defRPr/>
            </a:pPr>
            <a:r>
              <a:rPr lang="en-US" sz="1600" dirty="0" smtClean="0">
                <a:solidFill>
                  <a:schemeClr val="tx1"/>
                </a:solidFill>
                <a:effectLst/>
              </a:rPr>
              <a:t>Slide </a:t>
            </a:r>
            <a:fld id="{E0CFD87F-0353-40F2-BDE8-022005F15CC6}" type="slidenum">
              <a:rPr lang="en-US" sz="1600" smtClean="0">
                <a:solidFill>
                  <a:schemeClr val="tx1"/>
                </a:solidFill>
                <a:effectLst/>
              </a:rPr>
              <a:pPr algn="r">
                <a:buFont typeface="Wingdings" pitchFamily="2" charset="2"/>
                <a:buNone/>
                <a:defRPr/>
              </a:pPr>
              <a:t>6</a:t>
            </a:fld>
            <a:endParaRPr lang="en-US" sz="16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7342029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304800" y="152400"/>
            <a:ext cx="853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11111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9pPr>
          </a:lstStyle>
          <a:p>
            <a:pPr algn="ctr">
              <a:buFontTx/>
              <a:buNone/>
            </a:pPr>
            <a:r>
              <a:rPr lang="en-US" altLang="en-US" sz="2400" kern="0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Projects with Multiple Funding Sources</a:t>
            </a:r>
            <a:r>
              <a:rPr lang="en-US" altLang="en-US" kern="0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kern="0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kern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Summary by Project</a:t>
            </a:r>
            <a:r>
              <a:rPr lang="en-US" altLang="en-US" sz="2000" kern="0" dirty="0" smtClean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sz="2000" kern="0" dirty="0" smtClean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400" kern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(In Thousands)</a:t>
            </a:r>
          </a:p>
        </p:txBody>
      </p:sp>
      <p:graphicFrame>
        <p:nvGraphicFramePr>
          <p:cNvPr id="4" name="Group 4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49417614"/>
              </p:ext>
            </p:extLst>
          </p:nvPr>
        </p:nvGraphicFramePr>
        <p:xfrm>
          <a:off x="152400" y="1036166"/>
          <a:ext cx="8839200" cy="4633080"/>
        </p:xfrm>
        <a:graphic>
          <a:graphicData uri="http://schemas.openxmlformats.org/drawingml/2006/table">
            <a:tbl>
              <a:tblPr/>
              <a:tblGrid>
                <a:gridCol w="4499956"/>
                <a:gridCol w="1446414"/>
                <a:gridCol w="1687484"/>
                <a:gridCol w="1205346"/>
              </a:tblGrid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6" marR="9143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Life To Date Project Budget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Remaining Budget 3/31/18*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Proposed FY 2018-19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224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Glorietta Park Lighting &amp; Irrigation</a:t>
                      </a:r>
                    </a:p>
                  </a:txBody>
                  <a:tcPr marT="45737" marB="45737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224">
                <a:tc>
                  <a:txBody>
                    <a:bodyPr/>
                    <a:lstStyle/>
                    <a:p>
                      <a:pPr marL="800100" marR="0" lvl="1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CIP General Fund (Fund 401)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650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         5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-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224">
                <a:tc>
                  <a:txBody>
                    <a:bodyPr/>
                    <a:lstStyle/>
                    <a:p>
                      <a:pPr marL="800100" marR="0" lvl="1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Recreation Fund (Fund 501)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60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36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224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</a:rPr>
                        <a:t>$                 710</a:t>
                      </a: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</a:rPr>
                        <a:t>$                        41</a:t>
                      </a: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</a:rPr>
                        <a:t>$                 -</a:t>
                      </a: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4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n-US" sz="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2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Grandview / Sonora RR Crossing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224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Special Grants Fund (Fund 252)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2,107</a:t>
                      </a: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       41</a:t>
                      </a: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-</a:t>
                      </a: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224">
                <a:tc>
                  <a:txBody>
                    <a:bodyPr/>
                    <a:lstStyle/>
                    <a:p>
                      <a:pPr marL="800100" marR="0" lvl="1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Measure R Regional Fund (Fund 255)</a:t>
                      </a:r>
                    </a:p>
                  </a:txBody>
                  <a:tcPr marT="45737" marB="45737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4,550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393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366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marT="45737" marB="45737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</a:rPr>
                        <a:t>$              6,657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</a:rPr>
                        <a:t>$                      434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</a:rPr>
                        <a:t>$                 -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332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marT="45737" marB="45737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332">
                <a:tc>
                  <a:txBody>
                    <a:bodyPr/>
                    <a:lstStyle/>
                    <a:p>
                      <a:pPr marL="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Jail Security System Upgrade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332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CIP General Fund (Fund 401)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450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    450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-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332">
                <a:tc>
                  <a:txBody>
                    <a:bodyPr/>
                    <a:lstStyle/>
                    <a:p>
                      <a:pPr marL="800100" marR="0" lvl="1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Police Special Grant Fund (Fund 261)**</a:t>
                      </a:r>
                    </a:p>
                  </a:txBody>
                  <a:tcPr marT="45737" marB="45737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332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</a:rPr>
                        <a:t>$                500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</a:rPr>
                        <a:t>$                     500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</a:rPr>
                        <a:t>$                 -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332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n-US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6477000"/>
            <a:ext cx="5105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000" dirty="0" smtClean="0">
                <a:solidFill>
                  <a:srgbClr val="0070C0"/>
                </a:solidFill>
                <a:effectLst/>
              </a:rPr>
              <a:t>*   Remaining budget assumes all current encumbrances will be expensed by 6/30/18</a:t>
            </a:r>
          </a:p>
          <a:p>
            <a:pPr>
              <a:buNone/>
            </a:pPr>
            <a:r>
              <a:rPr lang="en-US" sz="1000" dirty="0">
                <a:solidFill>
                  <a:srgbClr val="0070C0"/>
                </a:solidFill>
                <a:effectLst/>
              </a:rPr>
              <a:t>** Non-CIP Fund</a:t>
            </a:r>
          </a:p>
          <a:p>
            <a:pPr>
              <a:buNone/>
            </a:pPr>
            <a:endParaRPr lang="en-US" sz="1000" dirty="0">
              <a:solidFill>
                <a:srgbClr val="0070C0"/>
              </a:solidFill>
              <a:effectLst/>
            </a:endParaRPr>
          </a:p>
        </p:txBody>
      </p:sp>
      <p:sp>
        <p:nvSpPr>
          <p:cNvPr id="6" name="Slide Number Placeholder 2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9pPr>
          </a:lstStyle>
          <a:p>
            <a:pPr algn="r">
              <a:buFont typeface="Wingdings" pitchFamily="2" charset="2"/>
              <a:buNone/>
              <a:defRPr/>
            </a:pPr>
            <a:r>
              <a:rPr lang="en-US" sz="1600" dirty="0" smtClean="0">
                <a:solidFill>
                  <a:schemeClr val="tx1"/>
                </a:solidFill>
                <a:effectLst/>
              </a:rPr>
              <a:t>Slide </a:t>
            </a:r>
            <a:fld id="{E0CFD87F-0353-40F2-BDE8-022005F15CC6}" type="slidenum">
              <a:rPr lang="en-US" sz="1600" smtClean="0">
                <a:solidFill>
                  <a:schemeClr val="tx1"/>
                </a:solidFill>
                <a:effectLst/>
              </a:rPr>
              <a:pPr algn="r">
                <a:buFont typeface="Wingdings" pitchFamily="2" charset="2"/>
                <a:buNone/>
                <a:defRPr/>
              </a:pPr>
              <a:t>7</a:t>
            </a:fld>
            <a:endParaRPr lang="en-US" sz="16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8517885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304800" y="152400"/>
            <a:ext cx="853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11111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9pPr>
          </a:lstStyle>
          <a:p>
            <a:pPr algn="ctr">
              <a:buFontTx/>
              <a:buNone/>
            </a:pPr>
            <a:r>
              <a:rPr lang="en-US" altLang="en-US" sz="2400" kern="0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Projects with Multiple Funding Sources</a:t>
            </a:r>
            <a:r>
              <a:rPr lang="en-US" altLang="en-US" kern="0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kern="0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kern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Summary by Project</a:t>
            </a:r>
            <a:r>
              <a:rPr lang="en-US" altLang="en-US" sz="2000" kern="0" dirty="0" smtClean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sz="2000" kern="0" dirty="0" smtClean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400" kern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(In Thousands)</a:t>
            </a:r>
          </a:p>
        </p:txBody>
      </p:sp>
      <p:graphicFrame>
        <p:nvGraphicFramePr>
          <p:cNvPr id="4" name="Group 4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7315011"/>
              </p:ext>
            </p:extLst>
          </p:nvPr>
        </p:nvGraphicFramePr>
        <p:xfrm>
          <a:off x="152400" y="914400"/>
          <a:ext cx="8839200" cy="5395300"/>
        </p:xfrm>
        <a:graphic>
          <a:graphicData uri="http://schemas.openxmlformats.org/drawingml/2006/table">
            <a:tbl>
              <a:tblPr/>
              <a:tblGrid>
                <a:gridCol w="4499956"/>
                <a:gridCol w="1446414"/>
                <a:gridCol w="1687484"/>
                <a:gridCol w="1205346"/>
              </a:tblGrid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6" marR="9143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Life To Date Project Budget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Remaining Budget 3/31/18*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Proposed FY 2018-19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New Telephone System</a:t>
                      </a:r>
                    </a:p>
                  </a:txBody>
                  <a:tcPr marT="45737" marB="45737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224">
                <a:tc>
                  <a:txBody>
                    <a:bodyPr/>
                    <a:lstStyle/>
                    <a:p>
                      <a:pPr marL="800100" marR="0" lvl="1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Electric Depreciation Fund (Fund 583)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    -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         -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342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224">
                <a:tc>
                  <a:txBody>
                    <a:bodyPr/>
                    <a:lstStyle/>
                    <a:p>
                      <a:pPr marL="800100" marR="0" lvl="1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Water Depreciation Fund (Fund 593)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108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224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            -</a:t>
                      </a: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                 -</a:t>
                      </a: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   450</a:t>
                      </a: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224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Ocean View Blvd. Rehabilitation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224">
                <a:tc>
                  <a:txBody>
                    <a:bodyPr/>
                    <a:lstStyle/>
                    <a:p>
                      <a:pPr marL="800100" marR="0" lvl="1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Measure R Regional Fund (Fund 255)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$             1,000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$                       69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-</a:t>
                      </a:r>
                    </a:p>
                  </a:txBody>
                  <a:tcPr marT="45712" marB="45712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State Gas Tax Fund (Fund 402)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marT="45737" marB="45737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$             1,200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              73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        -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2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Pacific Park Playground/ Pool Shade Structure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224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CIP General Fund (Fund 401)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122</a:t>
                      </a: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    122</a:t>
                      </a: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-</a:t>
                      </a: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224">
                <a:tc>
                  <a:txBody>
                    <a:bodyPr/>
                    <a:lstStyle/>
                    <a:p>
                      <a:pPr marL="800100" marR="0" lvl="1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CDBG Fund (Fund 201)</a:t>
                      </a:r>
                    </a:p>
                  </a:txBody>
                  <a:tcPr marT="45737" marB="45737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154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154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38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366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marT="45737" marB="45737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$                276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            276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     38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366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Pacific Park Splash Pad</a:t>
                      </a:r>
                    </a:p>
                  </a:txBody>
                  <a:tcPr marT="45737" marB="45737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F7FC7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F7FC7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366">
                <a:tc>
                  <a:txBody>
                    <a:bodyPr/>
                    <a:lstStyle/>
                    <a:p>
                      <a:pPr marL="800100" marR="0" lvl="1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CDBG Fund (Fund 201)</a:t>
                      </a:r>
                    </a:p>
                  </a:txBody>
                  <a:tcPr marT="45737" marB="45737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370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    370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-</a:t>
                      </a: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67350">
                <a:tc>
                  <a:txBody>
                    <a:bodyPr/>
                    <a:lstStyle/>
                    <a:p>
                      <a:pPr marL="800100" marR="0" lvl="1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Recreation Fund (Fund 501)</a:t>
                      </a:r>
                    </a:p>
                  </a:txBody>
                  <a:tcPr marT="45737" marB="45737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364</a:t>
                      </a:r>
                    </a:p>
                  </a:txBody>
                  <a:tcPr marT="45713" marB="45713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364</a:t>
                      </a:r>
                    </a:p>
                  </a:txBody>
                  <a:tcPr marT="45713" marB="45713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13" marB="45713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366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marT="45737" marB="45737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$                734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            734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        -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-9525" y="6477000"/>
            <a:ext cx="510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000" dirty="0" smtClean="0">
                <a:solidFill>
                  <a:srgbClr val="0070C0"/>
                </a:solidFill>
                <a:effectLst/>
              </a:rPr>
              <a:t>*   Remaining budget assumes all current encumbrances will be expensed by 6/30/18</a:t>
            </a:r>
          </a:p>
        </p:txBody>
      </p:sp>
      <p:sp>
        <p:nvSpPr>
          <p:cNvPr id="6" name="Slide Number Placeholder 2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9pPr>
          </a:lstStyle>
          <a:p>
            <a:pPr algn="r">
              <a:buFont typeface="Wingdings" pitchFamily="2" charset="2"/>
              <a:buNone/>
              <a:defRPr/>
            </a:pPr>
            <a:r>
              <a:rPr lang="en-US" sz="1600" dirty="0" smtClean="0">
                <a:solidFill>
                  <a:schemeClr val="tx1"/>
                </a:solidFill>
                <a:effectLst/>
              </a:rPr>
              <a:t>Slide </a:t>
            </a:r>
            <a:fld id="{E0CFD87F-0353-40F2-BDE8-022005F15CC6}" type="slidenum">
              <a:rPr lang="en-US" sz="1600" smtClean="0">
                <a:solidFill>
                  <a:schemeClr val="tx1"/>
                </a:solidFill>
                <a:effectLst/>
              </a:rPr>
              <a:pPr algn="r">
                <a:buFont typeface="Wingdings" pitchFamily="2" charset="2"/>
                <a:buNone/>
                <a:defRPr/>
              </a:pPr>
              <a:t>8</a:t>
            </a:fld>
            <a:endParaRPr lang="en-US" sz="16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455587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304800" y="152400"/>
            <a:ext cx="853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11111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111111"/>
                </a:solidFill>
                <a:latin typeface="Avenir LT Std 65 Medium" pitchFamily="34" charset="0"/>
              </a:defRPr>
            </a:lvl9pPr>
          </a:lstStyle>
          <a:p>
            <a:pPr algn="ctr">
              <a:buFontTx/>
              <a:buNone/>
            </a:pPr>
            <a:r>
              <a:rPr lang="en-US" altLang="en-US" sz="2400" kern="0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Projects with Multiple Funding Sources</a:t>
            </a:r>
            <a:r>
              <a:rPr lang="en-US" altLang="en-US" kern="0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kern="0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kern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Summary by Project</a:t>
            </a:r>
            <a:r>
              <a:rPr lang="en-US" altLang="en-US" sz="2000" kern="0" dirty="0" smtClean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sz="2000" kern="0" dirty="0" smtClean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400" kern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(In Thousands)</a:t>
            </a:r>
          </a:p>
        </p:txBody>
      </p:sp>
      <p:graphicFrame>
        <p:nvGraphicFramePr>
          <p:cNvPr id="4" name="Group 4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42347191"/>
              </p:ext>
            </p:extLst>
          </p:nvPr>
        </p:nvGraphicFramePr>
        <p:xfrm>
          <a:off x="152400" y="990600"/>
          <a:ext cx="8839200" cy="5395062"/>
        </p:xfrm>
        <a:graphic>
          <a:graphicData uri="http://schemas.openxmlformats.org/drawingml/2006/table">
            <a:tbl>
              <a:tblPr/>
              <a:tblGrid>
                <a:gridCol w="4499956"/>
                <a:gridCol w="1446414"/>
                <a:gridCol w="1687484"/>
                <a:gridCol w="1205346"/>
              </a:tblGrid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6" marR="9143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Life To Date Project Budget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Remaining Budget 3/31/18*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Proposed FY 2018-19</a:t>
                      </a:r>
                    </a:p>
                  </a:txBody>
                  <a:tcPr marL="91436" marR="91436"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Pennsylvania Rehabilitation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800100" marR="0" lvl="1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State Gas Tax Fund (Fund 402)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$                 130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12" marB="45712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$                          5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12" marB="45712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-</a:t>
                      </a:r>
                    </a:p>
                  </a:txBody>
                  <a:tcPr marT="45712" marB="45712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800100" marR="0" lvl="1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CIP Reimbursement Fund (Fund 409)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166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        296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               47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        -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Perkins Tenant Improvements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21920">
                <a:tc>
                  <a:txBody>
                    <a:bodyPr/>
                    <a:lstStyle/>
                    <a:p>
                      <a:pPr marL="800100" marR="0" lvl="1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Electric Depreciation Fund (Fund 583)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995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          -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-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21920">
                <a:tc>
                  <a:txBody>
                    <a:bodyPr/>
                    <a:lstStyle/>
                    <a:p>
                      <a:pPr marL="800100" marR="0" lvl="1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Water Depreciation Fund (Fund 593)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281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78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21920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     1,276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               78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        -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2192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Perkins Water Feature Renovation</a:t>
                      </a:r>
                    </a:p>
                  </a:txBody>
                  <a:tcPr marT="45737" marB="45737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224">
                <a:tc>
                  <a:txBody>
                    <a:bodyPr/>
                    <a:lstStyle/>
                    <a:p>
                      <a:pPr marL="800100" marR="0" lvl="1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Electric Depreciation Fund (Fund 583)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304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     107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-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224">
                <a:tc>
                  <a:txBody>
                    <a:bodyPr/>
                    <a:lstStyle/>
                    <a:p>
                      <a:pPr marL="800100" marR="0" lvl="1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Water Depreciation Fund (Fund 593)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86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66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37" marB="45737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304224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</a:rPr>
                        <a:t>$                 390</a:t>
                      </a: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</a:rPr>
                        <a:t>$                      173</a:t>
                      </a: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</a:rPr>
                        <a:t>$                 -</a:t>
                      </a: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366">
                <a:tc>
                  <a:txBody>
                    <a:bodyPr/>
                    <a:lstStyle/>
                    <a:p>
                      <a:pPr marL="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Regional Arterial Traffic Performance Meas. System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366">
                <a:tc>
                  <a:txBody>
                    <a:bodyPr/>
                    <a:lstStyle/>
                    <a:p>
                      <a:pPr marL="800100" marR="0" lvl="1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Measure R Regional Fund (Fund 255)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100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     100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                -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366">
                <a:tc>
                  <a:txBody>
                    <a:bodyPr/>
                    <a:lstStyle/>
                    <a:p>
                      <a:pPr marL="800100" marR="0" lvl="1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CIP Reimbursement Fund (Fund 409)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531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531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  <a:tr h="152332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        631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             631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F7FC7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                 -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6611779"/>
            <a:ext cx="510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000" dirty="0" smtClean="0">
                <a:solidFill>
                  <a:srgbClr val="0070C0"/>
                </a:solidFill>
                <a:effectLst/>
              </a:rPr>
              <a:t>* Remaining budget assumes all current encumbrances will be expensed by 6/30/18</a:t>
            </a:r>
            <a:endParaRPr lang="en-US" sz="1000" dirty="0">
              <a:solidFill>
                <a:srgbClr val="0070C0"/>
              </a:solidFill>
              <a:effectLst/>
            </a:endParaRPr>
          </a:p>
        </p:txBody>
      </p:sp>
      <p:sp>
        <p:nvSpPr>
          <p:cNvPr id="6" name="Slide Number Placeholder 2"/>
          <p:cNvSpPr txBox="1">
            <a:spLocks/>
          </p:cNvSpPr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+mn-cs"/>
              </a:defRPr>
            </a:lvl9pPr>
          </a:lstStyle>
          <a:p>
            <a:pPr algn="r">
              <a:buFont typeface="Wingdings" pitchFamily="2" charset="2"/>
              <a:buNone/>
              <a:defRPr/>
            </a:pPr>
            <a:r>
              <a:rPr lang="en-US" sz="1600" dirty="0" smtClean="0">
                <a:solidFill>
                  <a:schemeClr val="tx1"/>
                </a:solidFill>
                <a:effectLst/>
              </a:rPr>
              <a:t>Slide </a:t>
            </a:r>
            <a:fld id="{E0CFD87F-0353-40F2-BDE8-022005F15CC6}" type="slidenum">
              <a:rPr lang="en-US" sz="1600" smtClean="0">
                <a:solidFill>
                  <a:schemeClr val="tx1"/>
                </a:solidFill>
                <a:effectLst/>
              </a:rPr>
              <a:pPr algn="r">
                <a:buFont typeface="Wingdings" pitchFamily="2" charset="2"/>
                <a:buNone/>
                <a:defRPr/>
              </a:pPr>
              <a:t>9</a:t>
            </a:fld>
            <a:endParaRPr lang="en-US" sz="16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9771514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venir LT Std 65 Medium"/>
        <a:ea typeface=""/>
        <a:cs typeface=""/>
      </a:majorFont>
      <a:minorFont>
        <a:latin typeface="Avenir LT Std 45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venir LT Std 65 Medium"/>
        <a:ea typeface=""/>
        <a:cs typeface=""/>
      </a:majorFont>
      <a:minorFont>
        <a:latin typeface="Avenir LT Std 45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venir LT Std 65 Medium"/>
        <a:ea typeface=""/>
        <a:cs typeface=""/>
      </a:majorFont>
      <a:minorFont>
        <a:latin typeface="Avenir LT Std 45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venir LT Std 65 Medium"/>
        <a:ea typeface=""/>
        <a:cs typeface=""/>
      </a:majorFont>
      <a:minorFont>
        <a:latin typeface="Avenir LT Std 45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29439</TotalTime>
  <Words>5480</Words>
  <Application>Microsoft Office PowerPoint</Application>
  <PresentationFormat>On-screen Show (4:3)</PresentationFormat>
  <Paragraphs>1845</Paragraphs>
  <Slides>56</Slides>
  <Notes>44</Notes>
  <HiddenSlides>0</HiddenSlides>
  <MMClips>0</MMClips>
  <ScaleCrop>false</ScaleCrop>
  <HeadingPairs>
    <vt:vector size="6" baseType="variant"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61" baseType="lpstr">
      <vt:lpstr>Custom Design</vt:lpstr>
      <vt:lpstr>1_Custom Design</vt:lpstr>
      <vt:lpstr>2_Custom Design</vt:lpstr>
      <vt:lpstr>3_Custom Design</vt:lpstr>
      <vt:lpstr>Microsoft Excel Chart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Projects with Single Funding Source Project Summary by Fund (In Thousands)</vt:lpstr>
      <vt:lpstr>Projects with Single Funding Source Project Summary by Fund (In Thousands)</vt:lpstr>
      <vt:lpstr>Projects with Single Funding Source Project Summary by Fund (In Thousands)</vt:lpstr>
      <vt:lpstr>Projects with Single Funding Source Project Summary by Fund (In Thousands)</vt:lpstr>
      <vt:lpstr>Projects with Single Funding Source Project Summary by Fund (In Thousands)</vt:lpstr>
      <vt:lpstr>Projects with Single Funding Source Project Summary by Fund (In Thousands)</vt:lpstr>
      <vt:lpstr>Projects with Single Funding Source Project Summary by Fund (In Thousands)</vt:lpstr>
      <vt:lpstr>Projects with Single Funding Source Project Summary by Fund (In Thousands)</vt:lpstr>
      <vt:lpstr>Projects with Single Funding Source Project Summary by Fund (In Thousands)</vt:lpstr>
      <vt:lpstr>PowerPoint Presentation</vt:lpstr>
      <vt:lpstr>Projects with Single Funding Source Project Summary by Fund (In Thousands)</vt:lpstr>
      <vt:lpstr>Projects with Single Funding Source Project Summary by Fund (In Thousands)</vt:lpstr>
      <vt:lpstr>Projects with Single Funding Source Project Summary by Fund (In Thousands)</vt:lpstr>
      <vt:lpstr>Projects with Single Funding Source Project Summary by Fund (In Thousands)</vt:lpstr>
      <vt:lpstr>Projects with Single Funding Source Project Summary by Fund (In Thousands)</vt:lpstr>
      <vt:lpstr>Projects with Single Funding Source Project Summary by Fund (In Thousands)</vt:lpstr>
      <vt:lpstr>Projects with Single Funding Source Project Summary by Fund (In Thousands)</vt:lpstr>
      <vt:lpstr>FY 2018-19 Capital Improvement Program Recap (In Thousands)</vt:lpstr>
      <vt:lpstr>PowerPoint Presentation</vt:lpstr>
      <vt:lpstr>Citywide User Fees, Fines, Rates &amp; Charges Fee Setting Guidance</vt:lpstr>
      <vt:lpstr>Citywide User Fees, Fines, Rates &amp; Charges Fee Overview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Citywide User Fees, Fines, Rates &amp; Charges CPI Increases to Existing Fees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FY 2018-19 Budget Adoption Calendar</vt:lpstr>
      <vt:lpstr>PowerPoint Presentation</vt:lpstr>
    </vt:vector>
  </TitlesOfParts>
  <Company>CITY OF GLENDALE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Budget Study Session 2009-10</dc:title>
  <dc:creator>Budget</dc:creator>
  <cp:lastModifiedBy>Isayan, Adrine</cp:lastModifiedBy>
  <cp:revision>2176</cp:revision>
  <cp:lastPrinted>2018-05-15T14:18:49Z</cp:lastPrinted>
  <dcterms:created xsi:type="dcterms:W3CDTF">2009-04-29T22:49:38Z</dcterms:created>
  <dcterms:modified xsi:type="dcterms:W3CDTF">2018-05-16T17:47:30Z</dcterms:modified>
</cp:coreProperties>
</file>