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8" r:id="rId4"/>
    <p:sldId id="294" r:id="rId5"/>
    <p:sldId id="334" r:id="rId6"/>
    <p:sldId id="270" r:id="rId7"/>
    <p:sldId id="272" r:id="rId8"/>
    <p:sldId id="273" r:id="rId9"/>
    <p:sldId id="292" r:id="rId10"/>
    <p:sldId id="405" r:id="rId11"/>
    <p:sldId id="406" r:id="rId12"/>
    <p:sldId id="407" r:id="rId13"/>
    <p:sldId id="408" r:id="rId14"/>
    <p:sldId id="409" r:id="rId15"/>
    <p:sldId id="414" r:id="rId16"/>
    <p:sldId id="410" r:id="rId17"/>
    <p:sldId id="411" r:id="rId18"/>
    <p:sldId id="412" r:id="rId19"/>
    <p:sldId id="413" r:id="rId20"/>
    <p:sldId id="373" r:id="rId21"/>
    <p:sldId id="333" r:id="rId22"/>
    <p:sldId id="332" r:id="rId23"/>
    <p:sldId id="322" r:id="rId24"/>
    <p:sldId id="340" r:id="rId25"/>
    <p:sldId id="341" r:id="rId26"/>
    <p:sldId id="329" r:id="rId27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dinez, Christine" initials="G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950" autoAdjust="0"/>
    <p:restoredTop sz="94629" autoAdjust="0"/>
  </p:normalViewPr>
  <p:slideViewPr>
    <p:cSldViewPr>
      <p:cViewPr>
        <p:scale>
          <a:sx n="100" d="100"/>
          <a:sy n="100" d="100"/>
        </p:scale>
        <p:origin x="-2592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1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787CB8A-B1D7-4874-8EE9-A1986AC97A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08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F4834E7-B808-40E3-B122-B206974A4110}" type="datetimeFigureOut">
              <a:rPr lang="en-US" smtClean="0"/>
              <a:t>6/11/2018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26E0EA2-4D9A-423A-A45A-3C46F919A7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1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26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35" indent="-286129">
              <a:defRPr b="1">
                <a:solidFill>
                  <a:schemeClr val="tx1"/>
                </a:solidFill>
                <a:latin typeface="Arial" charset="0"/>
              </a:defRPr>
            </a:lvl2pPr>
            <a:lvl3pPr marL="1144516" indent="-228903">
              <a:defRPr b="1">
                <a:solidFill>
                  <a:schemeClr val="tx1"/>
                </a:solidFill>
                <a:latin typeface="Arial" charset="0"/>
              </a:defRPr>
            </a:lvl3pPr>
            <a:lvl4pPr marL="1602322" indent="-228903">
              <a:defRPr b="1">
                <a:solidFill>
                  <a:schemeClr val="tx1"/>
                </a:solidFill>
                <a:latin typeface="Arial" charset="0"/>
              </a:defRPr>
            </a:lvl4pPr>
            <a:lvl5pPr marL="2060129" indent="-228903">
              <a:defRPr b="1">
                <a:solidFill>
                  <a:schemeClr val="tx1"/>
                </a:solidFill>
                <a:latin typeface="Arial" charset="0"/>
              </a:defRPr>
            </a:lvl5pPr>
            <a:lvl6pPr marL="2517936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740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548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354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18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8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2310" y="4349335"/>
            <a:ext cx="5618480" cy="41890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SFR – ¾” meter 15 hcf/mo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MFR – 1” meter 4 DUs 20 hcf /mo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/>
              <a:t>Comm – 1” meter 47 hcf/mo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3977" indent="-28614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79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2410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0242" indent="-22891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8074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5906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38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1569" indent="-2289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21F9-42CC-4C53-B096-B857C15751CA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altLang="en-US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http://www.mlive.com/news/kalamazoo/index.ssf/2015/03/five_things_about_reverse_angl.html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92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26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35" indent="-286129">
              <a:defRPr b="1">
                <a:solidFill>
                  <a:schemeClr val="tx1"/>
                </a:solidFill>
                <a:latin typeface="Arial" charset="0"/>
              </a:defRPr>
            </a:lvl2pPr>
            <a:lvl3pPr marL="1144516" indent="-228903">
              <a:defRPr b="1">
                <a:solidFill>
                  <a:schemeClr val="tx1"/>
                </a:solidFill>
                <a:latin typeface="Arial" charset="0"/>
              </a:defRPr>
            </a:lvl3pPr>
            <a:lvl4pPr marL="1602322" indent="-228903">
              <a:defRPr b="1">
                <a:solidFill>
                  <a:schemeClr val="tx1"/>
                </a:solidFill>
                <a:latin typeface="Arial" charset="0"/>
              </a:defRPr>
            </a:lvl4pPr>
            <a:lvl5pPr marL="2060129" indent="-228903">
              <a:defRPr b="1">
                <a:solidFill>
                  <a:schemeClr val="tx1"/>
                </a:solidFill>
                <a:latin typeface="Arial" charset="0"/>
              </a:defRPr>
            </a:lvl5pPr>
            <a:lvl6pPr marL="2517936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740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548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354" indent="-22890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25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737" indent="-286054">
              <a:defRPr>
                <a:solidFill>
                  <a:srgbClr val="FFFF00"/>
                </a:solidFill>
                <a:latin typeface="Arial" charset="0"/>
              </a:defRPr>
            </a:lvl2pPr>
            <a:lvl3pPr marL="1144213" indent="-228842">
              <a:defRPr>
                <a:solidFill>
                  <a:srgbClr val="FFFF00"/>
                </a:solidFill>
                <a:latin typeface="Arial" charset="0"/>
              </a:defRPr>
            </a:lvl3pPr>
            <a:lvl4pPr marL="1601899" indent="-228842">
              <a:defRPr>
                <a:solidFill>
                  <a:srgbClr val="FFFF00"/>
                </a:solidFill>
                <a:latin typeface="Arial" charset="0"/>
              </a:defRPr>
            </a:lvl4pPr>
            <a:lvl5pPr marL="2059584" indent="-228842">
              <a:defRPr>
                <a:solidFill>
                  <a:srgbClr val="FFFF00"/>
                </a:solidFill>
                <a:latin typeface="Arial" charset="0"/>
              </a:defRPr>
            </a:lvl5pPr>
            <a:lvl6pPr marL="2517269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4954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2641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0326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737" indent="-286054">
              <a:defRPr>
                <a:solidFill>
                  <a:srgbClr val="FFFF00"/>
                </a:solidFill>
                <a:latin typeface="Arial" charset="0"/>
              </a:defRPr>
            </a:lvl2pPr>
            <a:lvl3pPr marL="1144213" indent="-228842">
              <a:defRPr>
                <a:solidFill>
                  <a:srgbClr val="FFFF00"/>
                </a:solidFill>
                <a:latin typeface="Arial" charset="0"/>
              </a:defRPr>
            </a:lvl3pPr>
            <a:lvl4pPr marL="1601899" indent="-228842">
              <a:defRPr>
                <a:solidFill>
                  <a:srgbClr val="FFFF00"/>
                </a:solidFill>
                <a:latin typeface="Arial" charset="0"/>
              </a:defRPr>
            </a:lvl4pPr>
            <a:lvl5pPr marL="2059584" indent="-228842">
              <a:defRPr>
                <a:solidFill>
                  <a:srgbClr val="FFFF00"/>
                </a:solidFill>
                <a:latin typeface="Arial" charset="0"/>
              </a:defRPr>
            </a:lvl5pPr>
            <a:lvl6pPr marL="2517269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4954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2641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0326" indent="-22884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7079" indent="-287338">
              <a:defRPr>
                <a:solidFill>
                  <a:srgbClr val="FFFF00"/>
                </a:solidFill>
                <a:latin typeface="Arial" charset="0"/>
              </a:defRPr>
            </a:lvl2pPr>
            <a:lvl3pPr marL="1149354" indent="-229870">
              <a:defRPr>
                <a:solidFill>
                  <a:srgbClr val="FFFF00"/>
                </a:solidFill>
                <a:latin typeface="Arial" charset="0"/>
              </a:defRPr>
            </a:lvl3pPr>
            <a:lvl4pPr marL="1609095" indent="-229870">
              <a:defRPr>
                <a:solidFill>
                  <a:srgbClr val="FFFF00"/>
                </a:solidFill>
                <a:latin typeface="Arial" charset="0"/>
              </a:defRPr>
            </a:lvl4pPr>
            <a:lvl5pPr marL="2068838" indent="-229870">
              <a:defRPr>
                <a:solidFill>
                  <a:srgbClr val="FFFF00"/>
                </a:solidFill>
                <a:latin typeface="Arial" charset="0"/>
              </a:defRPr>
            </a:lvl5pPr>
            <a:lvl6pPr marL="2528580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88322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48064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907806" indent="-22987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915997-C961-4FAB-84E0-540C3BA369D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C25436-9EBC-4DA4-8DDE-E66CE9A67C58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862" indent="-28571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453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599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745" indent="-2285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5890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036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183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329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915997-C961-4FAB-84E0-540C3BA369D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9265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8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21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City Council Meeting, June 12, 2018</a:t>
            </a: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E84AD047-A750-4502-A2C1-981712CCB2B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1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City Council Meeting, June 12, 2018</a:t>
            </a: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3357352-67D4-4E5D-96DB-0F23C7D21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73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City Council Meeting, June 12, 2018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E13BE581-8502-4F0D-A97A-88170EC402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85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700" y="1676400"/>
            <a:ext cx="9131300" cy="1470025"/>
          </a:xfrm>
        </p:spPr>
        <p:txBody>
          <a:bodyPr/>
          <a:lstStyle>
            <a:lvl1pPr algn="ctr">
              <a:defRPr sz="4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Click to add Master title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762000"/>
          </a:xfrm>
        </p:spPr>
        <p:txBody>
          <a:bodyPr/>
          <a:lstStyle>
            <a:lvl1pPr marL="0" indent="0" algn="ctr">
              <a:buFontTx/>
              <a:buNone/>
              <a:defRPr sz="3600" i="1"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187700"/>
            <a:ext cx="9144000" cy="850900"/>
          </a:xfrm>
        </p:spPr>
        <p:txBody>
          <a:bodyPr/>
          <a:lstStyle>
            <a:lvl1pPr marL="0" indent="0" algn="ctr">
              <a:buNone/>
              <a:defRPr sz="3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2739917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28600"/>
            <a:ext cx="8229600" cy="8080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24000"/>
            <a:ext cx="8229600" cy="510540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Sample	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Sample</a:t>
            </a:r>
          </a:p>
          <a:p>
            <a:pPr lvl="3"/>
            <a:r>
              <a:rPr lang="en-US" dirty="0" smtClean="0"/>
              <a:t>Sample</a:t>
            </a:r>
          </a:p>
          <a:p>
            <a:pPr lvl="4"/>
            <a:r>
              <a:rPr lang="en-US" dirty="0" smtClean="0"/>
              <a:t>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97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916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Questions/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2860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Questions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&amp;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4000" dirty="0" smtClean="0">
                <a:solidFill>
                  <a:srgbClr val="0070C0"/>
                </a:solidFill>
                <a:latin typeface="Arial" charset="0"/>
              </a:rPr>
              <a:t>Comments</a:t>
            </a:r>
            <a:endParaRPr lang="en-US" sz="4000" dirty="0">
              <a:solidFill>
                <a:srgbClr val="0070C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890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0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28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92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04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99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6301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1123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757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336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/>
              <a:t>Click to edit Master title style</a:t>
            </a:r>
            <a:br>
              <a:rPr lang="en-US" noProof="0"/>
            </a:b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55875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City Council Meeting, June 12, 2018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Slide </a:t>
            </a:r>
            <a:fld id="{E13BE581-8502-4F0D-A97A-88170EC402A8}" type="slidenum"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/>
              </a:pPr>
              <a:t>‹#›</a:t>
            </a:fld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64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464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3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94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773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02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  <p:sldLayoutId id="2147483675" r:id="rId1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918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Char char="•"/>
        <a:defRPr sz="3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City of Glendale</a:t>
            </a:r>
            <a:r>
              <a:rPr lang="en-US" sz="4800" dirty="0">
                <a:solidFill>
                  <a:srgbClr val="FFFF00"/>
                </a:solidFill>
              </a:rPr>
              <a:t/>
            </a:r>
            <a:br>
              <a:rPr lang="en-US" sz="48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0070C0"/>
                </a:solidFill>
              </a:rPr>
              <a:t>Budget </a:t>
            </a:r>
            <a:r>
              <a:rPr lang="en-US" sz="3600" dirty="0" smtClean="0">
                <a:solidFill>
                  <a:srgbClr val="0070C0"/>
                </a:solidFill>
              </a:rPr>
              <a:t>Adoption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June 12, 2018</a:t>
            </a:r>
            <a:r>
              <a:rPr lang="en-US" dirty="0">
                <a:solidFill>
                  <a:srgbClr val="FFFFFF"/>
                </a:solidFill>
              </a:rPr>
              <a:t/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/>
          </a:p>
        </p:txBody>
      </p:sp>
      <p:sp>
        <p:nvSpPr>
          <p:cNvPr id="3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80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u="sng" dirty="0">
                <a:solidFill>
                  <a:schemeClr val="tx1"/>
                </a:solidFill>
                <a:effectLst/>
                <a:latin typeface="Arial" charset="0"/>
              </a:rPr>
              <a:t>Total Number of Fees for City Services - 2,322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No Changes – 1,453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Fee Deletion – 7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Decreases to Existing Fees – 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Increase to Existing Fees – 4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CPI </a:t>
            </a:r>
            <a:r>
              <a:rPr lang="en-US" altLang="en-US" sz="2000" dirty="0" smtClean="0">
                <a:solidFill>
                  <a:schemeClr val="tx1"/>
                </a:solidFill>
                <a:effectLst/>
                <a:latin typeface="Arial" charset="0"/>
              </a:rPr>
              <a:t>Adjustments to </a:t>
            </a: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Existing Fees – 835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New Fees – 18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Citywide User Fees, Fines, Rates &amp; Charges</a:t>
            </a:r>
            <a:b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kern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FY 2018-19 Proposed Fee Changes</a:t>
            </a:r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147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Rates &amp; Charges </a:t>
            </a:r>
            <a:r>
              <a:rPr lang="en-US" altLang="en-US" sz="2800" dirty="0" smtClean="0">
                <a:solidFill>
                  <a:srgbClr val="FFFFFF"/>
                </a:solidFill>
                <a:effectLst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Arial"/>
              </a:rPr>
              <a:t>By Fee Category</a:t>
            </a:r>
            <a:endParaRPr lang="en-US" altLang="en-US" sz="2000" kern="0" dirty="0">
              <a:solidFill>
                <a:schemeClr val="tx1"/>
              </a:solidFill>
              <a:effectLst/>
              <a:latin typeface="Arial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799156013"/>
              </p:ext>
            </p:extLst>
          </p:nvPr>
        </p:nvGraphicFramePr>
        <p:xfrm>
          <a:off x="1778318" y="1676400"/>
          <a:ext cx="5460682" cy="4192589"/>
        </p:xfrm>
        <a:graphic>
          <a:graphicData uri="http://schemas.openxmlformats.org/drawingml/2006/table">
            <a:tbl>
              <a:tblPr/>
              <a:tblGrid>
                <a:gridCol w="1527493"/>
                <a:gridCol w="1187767"/>
                <a:gridCol w="1316355"/>
                <a:gridCol w="1429067"/>
              </a:tblGrid>
              <a:tr h="620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Category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Count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625,813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36,425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299,379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CPI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835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579,027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492,431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(439)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Deletes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 Changes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5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2,322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688,278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1,417,184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3134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+mn-lt"/>
              </a:rPr>
              <a:t>By Fund Type</a:t>
            </a:r>
            <a:endParaRPr lang="en-US" altLang="en-US" sz="2000" kern="0" dirty="0"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011435263"/>
              </p:ext>
            </p:extLst>
          </p:nvPr>
        </p:nvGraphicFramePr>
        <p:xfrm>
          <a:off x="228600" y="1752600"/>
          <a:ext cx="8706484" cy="2176462"/>
        </p:xfrm>
        <a:graphic>
          <a:graphicData uri="http://schemas.openxmlformats.org/drawingml/2006/table">
            <a:tbl>
              <a:tblPr/>
              <a:tblGrid>
                <a:gridCol w="2022793"/>
                <a:gridCol w="1375092"/>
                <a:gridCol w="1371917"/>
                <a:gridCol w="1249998"/>
                <a:gridCol w="1371917"/>
                <a:gridCol w="1314767"/>
              </a:tblGrid>
              <a:tr h="62794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</a:p>
                  </a:txBody>
                  <a:tcPr marT="45724" marB="45724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2018-19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General Fund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2,500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254,945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-           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257,445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654,532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Non-General Funds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82,558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360,327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430,833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762,652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95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615,272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688,278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$ 1,417,184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91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 smtClean="0">
                <a:solidFill>
                  <a:srgbClr val="0070C0"/>
                </a:solidFill>
                <a:effectLst/>
                <a:latin typeface="Arial" charset="0"/>
              </a:rPr>
              <a:t>Council Follow-up &amp;</a:t>
            </a: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 smtClean="0">
                <a:solidFill>
                  <a:srgbClr val="0070C0"/>
                </a:solidFill>
                <a:effectLst/>
                <a:latin typeface="Arial" charset="0"/>
              </a:rPr>
              <a:t>Direction on Proposed Fees </a:t>
            </a:r>
            <a:endParaRPr lang="en-US" altLang="en-US" sz="3600" dirty="0"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9465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err="1" smtClean="0">
                <a:solidFill>
                  <a:srgbClr val="111111"/>
                </a:solidFill>
                <a:effectLst/>
                <a:latin typeface="+mn-lt"/>
              </a:rPr>
              <a:t>CDD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 Fee Subsidy Count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64967242"/>
              </p:ext>
            </p:extLst>
          </p:nvPr>
        </p:nvGraphicFramePr>
        <p:xfrm>
          <a:off x="1658746" y="2106112"/>
          <a:ext cx="5656454" cy="2770688"/>
        </p:xfrm>
        <a:graphic>
          <a:graphicData uri="http://schemas.openxmlformats.org/drawingml/2006/table">
            <a:tbl>
              <a:tblPr/>
              <a:tblGrid>
                <a:gridCol w="2193353"/>
                <a:gridCol w="1154367"/>
                <a:gridCol w="1154367"/>
                <a:gridCol w="1154367"/>
              </a:tblGrid>
              <a:tr h="381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CDD</a:t>
                      </a: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Fees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Subsidy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 Subsidy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Fees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Building &amp; Safety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Neighborhood Services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Licenses &amp; Permits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Administrative Citations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Housing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8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CDD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Fees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867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960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14</a:t>
            </a:fld>
            <a:endParaRPr lang="en-US" sz="160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 Council Consideration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err="1" smtClean="0">
                <a:solidFill>
                  <a:srgbClr val="111111"/>
                </a:solidFill>
                <a:effectLst/>
                <a:latin typeface="+mn-lt"/>
              </a:rPr>
              <a:t>CDD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/Planning Fees (1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84534013"/>
              </p:ext>
            </p:extLst>
          </p:nvPr>
        </p:nvGraphicFramePr>
        <p:xfrm>
          <a:off x="609600" y="1554458"/>
          <a:ext cx="7792610" cy="3218710"/>
        </p:xfrm>
        <a:graphic>
          <a:graphicData uri="http://schemas.openxmlformats.org/drawingml/2006/table">
            <a:tbl>
              <a:tblPr/>
              <a:tblGrid>
                <a:gridCol w="557254"/>
                <a:gridCol w="557254"/>
                <a:gridCol w="2568383"/>
                <a:gridCol w="1078230"/>
                <a:gridCol w="1049655"/>
                <a:gridCol w="990917"/>
                <a:gridCol w="99091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Staff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Of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Of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Amended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Application  All Single Family Projects (under 3,500 sq. ft.)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$ 5,230.37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$ 4,144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$ 1,381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Amended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Application  All Single Family Projects (under 3,500 sq. ft.)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 of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 29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$ 2,072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$ 1,381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691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21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 Council Consideration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err="1" smtClean="0">
                <a:solidFill>
                  <a:srgbClr val="111111"/>
                </a:solidFill>
                <a:effectLst/>
                <a:latin typeface="+mn-lt"/>
              </a:rPr>
              <a:t>CDD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/Planning Fees (2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9315135"/>
              </p:ext>
            </p:extLst>
          </p:nvPr>
        </p:nvGraphicFramePr>
        <p:xfrm>
          <a:off x="573084" y="1600200"/>
          <a:ext cx="7713666" cy="3218710"/>
        </p:xfrm>
        <a:graphic>
          <a:graphicData uri="http://schemas.openxmlformats.org/drawingml/2006/table">
            <a:tbl>
              <a:tblPr/>
              <a:tblGrid>
                <a:gridCol w="545309"/>
                <a:gridCol w="545309"/>
                <a:gridCol w="2513329"/>
                <a:gridCol w="1078230"/>
                <a:gridCol w="1049655"/>
                <a:gridCol w="990917"/>
                <a:gridCol w="99091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Staff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Of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Of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(</a:t>
                      </a: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Amended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Application  All Single Family Projects (3,500 sq. ft. and over)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$ 6,214.09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$ 4,144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$ 1,381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Amended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Application  All Single Family Projects (3,500 sq. ft. and over)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 of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 31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$ 2,072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$ 1,381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691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5828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 Council Consideration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 err="1" smtClean="0">
                <a:solidFill>
                  <a:srgbClr val="111111"/>
                </a:solidFill>
                <a:effectLst/>
                <a:latin typeface="+mn-lt"/>
              </a:rPr>
              <a:t>CDD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/Planning Fees (3 of 3)</a:t>
            </a: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892207788"/>
              </p:ext>
            </p:extLst>
          </p:nvPr>
        </p:nvGraphicFramePr>
        <p:xfrm>
          <a:off x="638967" y="1447800"/>
          <a:ext cx="7713666" cy="4547646"/>
        </p:xfrm>
        <a:graphic>
          <a:graphicData uri="http://schemas.openxmlformats.org/drawingml/2006/table">
            <a:tbl>
              <a:tblPr/>
              <a:tblGrid>
                <a:gridCol w="545309"/>
                <a:gridCol w="545309"/>
                <a:gridCol w="2513329"/>
                <a:gridCol w="1078230"/>
                <a:gridCol w="1049655"/>
                <a:gridCol w="990917"/>
                <a:gridCol w="99091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 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Study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Staff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Of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Of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  2-50 Residential units, or commercial or industrial with less than 20,000 sq. ft. of floor area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$ 8,019.26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$ 5,525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$ 4,144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$ 2,763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$ 1,381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 51-100 residential units,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$ 7,345.25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$ 7,761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$ 7,761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$ 5,821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$ 3,881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$ 1,940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07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Design Review Board; New or Amended Application  101 or greater residential units, or commercial, or industrial with 20,000 sq. ft. or more of floor area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$ 7,814.16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$ 8,257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$ 8,257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$ 6,193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$ 4,129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$ 2,064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17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9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Council Questions and </a:t>
            </a:r>
          </a:p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>Direction on Proposed Fees</a:t>
            </a:r>
          </a:p>
        </p:txBody>
      </p:sp>
      <p:sp>
        <p:nvSpPr>
          <p:cNvPr id="3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273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>
                <a:solidFill>
                  <a:schemeClr val="tx1"/>
                </a:solidFill>
                <a:effectLst/>
              </a:rPr>
              <a:t>GWP </a:t>
            </a:r>
            <a:r>
              <a:rPr lang="en-US" sz="3600" kern="0" dirty="0" smtClean="0">
                <a:solidFill>
                  <a:schemeClr val="tx1"/>
                </a:solidFill>
                <a:effectLst/>
              </a:rPr>
              <a:t>Electric &amp; Water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>
                <a:effectLst/>
              </a:rPr>
              <a:t>5-Year Cost of Service &amp; Proposed Rate Plan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-25400" y="4038600"/>
            <a:ext cx="9144000" cy="8509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kern="0" dirty="0" smtClean="0">
                <a:solidFill>
                  <a:schemeClr val="tx1"/>
                </a:solidFill>
                <a:effectLst/>
              </a:rPr>
              <a:t>Summary</a:t>
            </a:r>
            <a:endParaRPr lang="en-US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4645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Agenda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48768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sz="2400" dirty="0" smtClean="0">
                <a:effectLst/>
              </a:rPr>
              <a:t>FY 2018-19 Budget Adoption Calendar</a:t>
            </a:r>
            <a:endParaRPr lang="en-US" sz="2400" dirty="0">
              <a:effectLst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US" sz="2400" dirty="0" smtClean="0">
                <a:effectLst/>
              </a:rPr>
              <a:t>FY 2018-19 Proposed Budget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Summary of Appropriations – General Fund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ffectLst/>
              </a:rPr>
              <a:t>Summary of Appropriations – All Funds</a:t>
            </a:r>
            <a:endParaRPr lang="en-US" sz="2400" dirty="0" smtClean="0">
              <a:effectLst/>
            </a:endParaRP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Proposed </a:t>
            </a:r>
            <a:r>
              <a:rPr lang="en-US" sz="2400" dirty="0"/>
              <a:t>Citywide Fee </a:t>
            </a:r>
            <a:r>
              <a:rPr lang="en-US" sz="2400" dirty="0" smtClean="0"/>
              <a:t>Changes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Proposed Revenue Adjustments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GWP Electric – 5-Year Rate Plan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GWP Water – 5-Year Rate Plan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Public Works Wastewater – 4-Year Rate Plan</a:t>
            </a:r>
          </a:p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Staff Recommendations</a:t>
            </a:r>
            <a:endParaRPr lang="en-US" sz="2400" dirty="0">
              <a:effectLst/>
            </a:endParaRPr>
          </a:p>
          <a:p>
            <a:pPr>
              <a:defRPr/>
            </a:pPr>
            <a:r>
              <a:rPr lang="en-US" sz="2400" dirty="0" smtClean="0">
                <a:effectLst/>
              </a:rPr>
              <a:t>Questions </a:t>
            </a:r>
            <a:r>
              <a:rPr lang="en-US" sz="2400" dirty="0">
                <a:effectLst/>
              </a:rPr>
              <a:t>&amp; </a:t>
            </a:r>
            <a:r>
              <a:rPr lang="en-US" sz="2400" dirty="0" smtClean="0">
                <a:effectLst/>
              </a:rPr>
              <a:t>Comments</a:t>
            </a:r>
            <a:endParaRPr lang="en-US" sz="2400" dirty="0">
              <a:effectLst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04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Revenue Adjustments/Electric</a:t>
            </a: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Prop 26 Structural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endParaRPr lang="en-US" altLang="en-US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622425"/>
            <a:ext cx="8595360" cy="333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20</a:t>
            </a:fld>
            <a:endParaRPr lang="en-US" sz="1600" dirty="0"/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699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Revenue Adjustments/Water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600200"/>
            <a:ext cx="8595360" cy="393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21</a:t>
            </a:fld>
            <a:endParaRPr lang="en-US" sz="1600" dirty="0"/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231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2700" y="1590675"/>
            <a:ext cx="91313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>
              <a:buFontTx/>
              <a:buNone/>
            </a:pPr>
            <a:endParaRPr lang="en-US" sz="40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5400" y="2209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Char char="•"/>
              <a:defRPr sz="3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3600" kern="0" dirty="0" smtClean="0">
                <a:solidFill>
                  <a:schemeClr val="tx1"/>
                </a:solidFill>
                <a:effectLst/>
              </a:rPr>
              <a:t>Public Works</a:t>
            </a:r>
            <a:endParaRPr lang="en-US" sz="3600" kern="0" dirty="0">
              <a:solidFill>
                <a:schemeClr val="tx1"/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i="1" kern="0" dirty="0" smtClean="0">
                <a:effectLst/>
              </a:rPr>
              <a:t>Proposed 4-Year Wastewater Rate Plan</a:t>
            </a:r>
            <a:endParaRPr lang="en-US" sz="3600" i="1" kern="0" dirty="0">
              <a:effectLst/>
            </a:endParaRPr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691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457200" y="161925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Proposed Revenue Adjustments/Wastewater</a:t>
            </a:r>
            <a:endParaRPr lang="en-US" altLang="en-US" sz="28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76060"/>
              </p:ext>
            </p:extLst>
          </p:nvPr>
        </p:nvGraphicFramePr>
        <p:xfrm>
          <a:off x="533400" y="990600"/>
          <a:ext cx="8229600" cy="5302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36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01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31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3182"/>
                <a:gridCol w="1066405"/>
                <a:gridCol w="1143000"/>
              </a:tblGrid>
              <a:tr h="64135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Current Rate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Proposed Rates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35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FY 2017/18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FY 2018/19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2019/20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2020/21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 2021/22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Monthly Flat Fee per Elec. Acct.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$2.30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$3.93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$4.49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SFR Winter Water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$1.23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$2.10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4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Multi-family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$1.31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$2.24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09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Low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$1.39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$2.38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$2.54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$2.72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952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Medium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$2.02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$3.45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$3.95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309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Commercial – High Strength Charge per HCF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1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$3.85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$6.58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$7.52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0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23</a:t>
            </a:fld>
            <a:endParaRPr lang="en-US" sz="160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Staff Recommendations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763000" cy="51816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City Council to: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>
                <a:effectLst/>
              </a:rPr>
              <a:t>Adopt FY 2018-19 City of Glendale Budget &amp; Citywide Fee Schedule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Establish new </a:t>
            </a:r>
            <a:r>
              <a:rPr lang="en-US" sz="2200" dirty="0"/>
              <a:t>classification titles and compensation for employees covered by the GCEA (including Confidential and Hourly Classifications</a:t>
            </a:r>
            <a:r>
              <a:rPr lang="en-US" sz="2200" dirty="0" smtClean="0"/>
              <a:t>) and GMA MOUs and appointed executives of the City of Glendale</a:t>
            </a:r>
            <a:endParaRPr lang="en-US" sz="2200" dirty="0" smtClean="0">
              <a:effectLst/>
            </a:endParaRP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Approve GWP Public Benefit Programs Plan for FY 2018-19 and FY 2019-20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Set forth rates and charges for Electric Service (5-year plan)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Set forth rates and charges for Water Service (5-year plan)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dirty="0" smtClean="0"/>
              <a:t>Set forth Wastewater Rates (Sewer Use Charges; 4-year plan)</a:t>
            </a:r>
            <a:endParaRPr lang="en-US" sz="2200" dirty="0" smtClean="0">
              <a:effectLst/>
            </a:endParaRP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en-US" sz="2200" dirty="0" smtClean="0">
              <a:effectLst/>
            </a:endParaRPr>
          </a:p>
          <a:p>
            <a:pPr lvl="1">
              <a:spcAft>
                <a:spcPts val="600"/>
              </a:spcAft>
              <a:defRPr/>
            </a:pPr>
            <a:endParaRPr lang="en-US" sz="2000" dirty="0" smtClean="0">
              <a:effectLst/>
            </a:endParaRPr>
          </a:p>
          <a:p>
            <a:pPr marL="457200" lvl="1" indent="0">
              <a:spcAft>
                <a:spcPts val="600"/>
              </a:spcAft>
              <a:buNone/>
              <a:defRPr/>
            </a:pPr>
            <a:endParaRPr lang="en-US" sz="2000" dirty="0">
              <a:effectLst/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24</a:t>
            </a:fld>
            <a:endParaRPr lang="en-US" sz="1600" dirty="0"/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298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Questions 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&amp;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 Comments</a:t>
            </a:r>
          </a:p>
        </p:txBody>
      </p:sp>
      <p:sp>
        <p:nvSpPr>
          <p:cNvPr id="3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2319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 Adoption Calendar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38200"/>
            <a:ext cx="8610600" cy="6019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9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 smtClean="0"/>
              <a:t>May 1, Budget Study Session #1, 9:00 a.m.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Proposed General Fund Budget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Revenue Estimates &amp; Opportunities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Organizational Profile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Summary of All Funds by Type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/>
              <a:t>Department </a:t>
            </a:r>
            <a:r>
              <a:rPr lang="en-US" sz="2200" dirty="0" smtClean="0"/>
              <a:t>Dashboards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 smtClean="0"/>
              <a:t>May 8, Budget Study Session #2, 10:00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 smtClean="0"/>
              <a:t>GWP Public Benefits Charge Discussion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 smtClean="0"/>
              <a:t>Proposed Utility Rate Increases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/>
              <a:t>May 15, Budget Study Session #3, 9:00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Proposed Capital Improvement Projects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Citywide Fee Discussion</a:t>
            </a:r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2200" dirty="0" smtClean="0"/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55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 Adoption Calendar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763000" cy="5029200"/>
          </a:xfrm>
        </p:spPr>
        <p:txBody>
          <a:bodyPr/>
          <a:lstStyle/>
          <a:p>
            <a:pPr marL="457200" lvl="1" indent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/>
              <a:t>May 22, Budget Hearing, 6:00 p.m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2400" dirty="0"/>
              <a:t>June </a:t>
            </a:r>
            <a:r>
              <a:rPr lang="en-US" sz="2400" dirty="0" smtClean="0"/>
              <a:t>12, </a:t>
            </a:r>
            <a:r>
              <a:rPr lang="en-US" sz="2400" dirty="0"/>
              <a:t>Budget Adoption, 6:00 p.m.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FY 2018-19 Budget and </a:t>
            </a:r>
            <a:r>
              <a:rPr lang="en-US" sz="2200" dirty="0" smtClean="0">
                <a:solidFill>
                  <a:schemeClr val="tx1"/>
                </a:solidFill>
              </a:rPr>
              <a:t>Citywide Fee Schedule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PBC </a:t>
            </a:r>
            <a:r>
              <a:rPr lang="en-US" sz="2200" dirty="0" smtClean="0">
                <a:solidFill>
                  <a:schemeClr val="tx1"/>
                </a:solidFill>
              </a:rPr>
              <a:t>Program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Electric, Water and Wastewater Rate Resolutions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200" dirty="0">
                <a:solidFill>
                  <a:schemeClr val="tx1"/>
                </a:solidFill>
              </a:rPr>
              <a:t>Electric Rate Ordinance</a:t>
            </a:r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63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534400" cy="609600"/>
          </a:xfrm>
        </p:spPr>
        <p:txBody>
          <a:bodyPr/>
          <a:lstStyle/>
          <a:p>
            <a:pPr algn="ctr"/>
            <a:r>
              <a:rPr lang="en-US" sz="3600" i="1" dirty="0" smtClean="0">
                <a:solidFill>
                  <a:srgbClr val="0070C0"/>
                </a:solidFill>
                <a:effectLst/>
              </a:rPr>
              <a:t>FY 2018-19 Proposed Budget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sz="3200" dirty="0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Budget</a:t>
            </a:r>
            <a:r>
              <a:rPr lang="en-US" sz="2800" i="1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2800" i="1" dirty="0" smtClean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Appropriations-General Fund (1 of 2)</a:t>
            </a:r>
          </a:p>
        </p:txBody>
      </p:sp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31032"/>
              </p:ext>
            </p:extLst>
          </p:nvPr>
        </p:nvGraphicFramePr>
        <p:xfrm>
          <a:off x="457200" y="1087205"/>
          <a:ext cx="8229600" cy="4436025"/>
        </p:xfrm>
        <a:graphic>
          <a:graphicData uri="http://schemas.openxmlformats.org/drawingml/2006/table">
            <a:tbl>
              <a:tblPr/>
              <a:tblGrid>
                <a:gridCol w="3048000"/>
                <a:gridCol w="1371600"/>
                <a:gridCol w="1295400"/>
                <a:gridCol w="1219200"/>
                <a:gridCol w="1066800"/>
                <a:gridCol w="2286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Department</a:t>
                      </a:r>
                    </a:p>
                  </a:txBody>
                  <a:tcPr marT="45741" marB="4574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Administrative Services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5,000,178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5,787,467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787,289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15.7%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Attorney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3,693,779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3,801,964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108,185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Clerk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1,426,103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1,451,530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25,427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 Treasurer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751,262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793,464   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42,202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Development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16,173,654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17,465,318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1,291,664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Community Services &amp; Parks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12,388,470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12,830,845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442,375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58,345,524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59,414,713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1,069,189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Human Resources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2,997,059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3,187,075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190,016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Innovation,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Performance &amp;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Audit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1,253,381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1,384,355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130,974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99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Proposed Budget</a:t>
            </a:r>
            <a:r>
              <a:rPr lang="en-US" sz="2800" i="1" dirty="0">
                <a:solidFill>
                  <a:srgbClr val="0070C0"/>
                </a:solidFill>
                <a:effectLst/>
              </a:rPr>
              <a:t/>
            </a:r>
            <a:br>
              <a:rPr lang="en-US" sz="28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Appropriations-General </a:t>
            </a:r>
            <a:r>
              <a:rPr lang="en-US" sz="2400" dirty="0">
                <a:solidFill>
                  <a:schemeClr val="tx1"/>
                </a:solidFill>
                <a:effectLst/>
              </a:rPr>
              <a:t>Fund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(2 </a:t>
            </a:r>
            <a:r>
              <a:rPr lang="en-US" sz="2400" dirty="0">
                <a:solidFill>
                  <a:schemeClr val="tx1"/>
                </a:solidFill>
                <a:effectLst/>
              </a:rPr>
              <a:t>of 2)</a:t>
            </a:r>
            <a:endParaRPr lang="en-US" sz="2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67714"/>
              </p:ext>
            </p:extLst>
          </p:nvPr>
        </p:nvGraphicFramePr>
        <p:xfrm>
          <a:off x="609600" y="1371600"/>
          <a:ext cx="7924800" cy="3030665"/>
        </p:xfrm>
        <a:graphic>
          <a:graphicData uri="http://schemas.openxmlformats.org/drawingml/2006/table">
            <a:tbl>
              <a:tblPr/>
              <a:tblGrid>
                <a:gridCol w="2667000"/>
                <a:gridCol w="1371600"/>
                <a:gridCol w="1524000"/>
                <a:gridCol w="1371600"/>
                <a:gridCol w="990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Department</a:t>
                      </a:r>
                    </a:p>
                  </a:txBody>
                  <a:tcPr marT="45741" marB="4574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Library, Arts &amp; Culture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10,536,152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10,560,186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24,034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Management Services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4,376,123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4,619,299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243,176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80,621,340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87,315,322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6,693,982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Public Works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14,900,243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15,248,228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347,985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Transfers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2,579,677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3,926,252              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1,346,575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52.2%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885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215,042,945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227,786,018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12,743,073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359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FY 2018-19 Proposed Budget</a:t>
            </a:r>
            <a:r>
              <a:rPr lang="en-US" sz="3200" i="1" dirty="0">
                <a:solidFill>
                  <a:srgbClr val="0070C0"/>
                </a:solidFill>
                <a:effectLst/>
              </a:rPr>
              <a:t/>
            </a:r>
            <a:br>
              <a:rPr lang="en-US" sz="3200" i="1" dirty="0">
                <a:solidFill>
                  <a:srgbClr val="0070C0"/>
                </a:solidFill>
                <a:effectLst/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Summary of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Appropriations-All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5896"/>
              </p:ext>
            </p:extLst>
          </p:nvPr>
        </p:nvGraphicFramePr>
        <p:xfrm>
          <a:off x="381000" y="1295400"/>
          <a:ext cx="8382000" cy="4370832"/>
        </p:xfrm>
        <a:graphic>
          <a:graphicData uri="http://schemas.openxmlformats.org/drawingml/2006/table">
            <a:tbl>
              <a:tblPr/>
              <a:tblGrid>
                <a:gridCol w="457200"/>
                <a:gridCol w="2362200"/>
                <a:gridCol w="1600200"/>
                <a:gridCol w="1447800"/>
                <a:gridCol w="1524000"/>
                <a:gridCol w="990600"/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2017-18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74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Governmental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29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$      215,042,945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227,786,018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12,743,073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98,780,317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111,398,466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12,618,149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2,222,150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2,619,909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397,759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17.9%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16,008,821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28,433,000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12,424,179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77.6%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459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Proprietary Funds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393,568,677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399,248,497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5,679,820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111,291,567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117,774,674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6,483,107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5.8%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187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836,914,477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887,260,564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50,346,087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/>
          <a:p>
            <a:pPr algn="r"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City Council Meeting, June 12, 2018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/>
              <a:t>Slide </a:t>
            </a:r>
            <a:fld id="{62DC2A75-EF25-46CF-89EB-FF2C32A83BE0}" type="slidenum">
              <a:rPr lang="en-US" sz="1600" smtClean="0"/>
              <a:pPr algn="r">
                <a:defRPr/>
              </a:pPr>
              <a:t>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22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rial" charset="0"/>
              </a:rPr>
              <a:t>Proposed Citywide Fee Changes</a:t>
            </a: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dirty="0">
                <a:solidFill>
                  <a:schemeClr val="tx1"/>
                </a:solidFill>
                <a:effectLst/>
                <a:latin typeface="Arial" charset="0"/>
              </a:rPr>
              <a:t>FY 2018-19</a:t>
            </a:r>
            <a:r>
              <a:rPr lang="en-US" altLang="en-US" sz="36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3" name="Footer Placeholder 2"/>
          <p:cNvSpPr txBox="1">
            <a:spLocks/>
          </p:cNvSpPr>
          <p:nvPr/>
        </p:nvSpPr>
        <p:spPr>
          <a:xfrm>
            <a:off x="6248400" y="64008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000" smtClean="0"/>
          </a:p>
          <a:p>
            <a:pPr algn="r">
              <a:defRPr/>
            </a:pPr>
            <a:r>
              <a:rPr lang="en-US" sz="1000" smtClean="0"/>
              <a:t>City Council Meeting, June 12,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210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3">
      <a:dk1>
        <a:srgbClr val="000000"/>
      </a:dk1>
      <a:lt1>
        <a:srgbClr val="FAF1D0"/>
      </a:lt1>
      <a:dk2>
        <a:srgbClr val="FAF1D0"/>
      </a:dk2>
      <a:lt2>
        <a:srgbClr val="FAF1D0"/>
      </a:lt2>
      <a:accent1>
        <a:srgbClr val="FAF1D0"/>
      </a:accent1>
      <a:accent2>
        <a:srgbClr val="FAF1D0"/>
      </a:accent2>
      <a:accent3>
        <a:srgbClr val="FAF1D0"/>
      </a:accent3>
      <a:accent4>
        <a:srgbClr val="FAF1D0"/>
      </a:accent4>
      <a:accent5>
        <a:srgbClr val="FAF1D0"/>
      </a:accent5>
      <a:accent6>
        <a:srgbClr val="FAF1D0"/>
      </a:accent6>
      <a:hlink>
        <a:srgbClr val="FAF1D0"/>
      </a:hlink>
      <a:folHlink>
        <a:srgbClr val="FAF1D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MarigoldPowerPointTemplate</Template>
  <TotalTime>1115</TotalTime>
  <Words>1583</Words>
  <Application>Microsoft Office PowerPoint</Application>
  <PresentationFormat>On-screen Show (4:3)</PresentationFormat>
  <Paragraphs>626</Paragraphs>
  <Slides>25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Custom Design</vt:lpstr>
      <vt:lpstr>1_Custom Design</vt:lpstr>
      <vt:lpstr>City of Glendale Budget Adoption June 12, 2018 </vt:lpstr>
      <vt:lpstr>Agenda</vt:lpstr>
      <vt:lpstr>FY 2018-19 Budget Adoption Calendar</vt:lpstr>
      <vt:lpstr>FY 2018-19 Budget Adoption Calendar</vt:lpstr>
      <vt:lpstr>FY 2018-19 Proposed Budget </vt:lpstr>
      <vt:lpstr>FY 2018-19 Proposed Budget Summary of Appropriations-General Fund (1 of 2)</vt:lpstr>
      <vt:lpstr>FY 2018-19 Proposed Budget Summary of Appropriations-General Fund (2 of 2)</vt:lpstr>
      <vt:lpstr>FY 2018-19 Proposed Budget Summary of Appropriations-All Funds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Proposed Revenue Adjustments/Electric Prop 26 Structural Changes</vt:lpstr>
      <vt:lpstr>Proposed Revenue Adjustments/Water</vt:lpstr>
      <vt:lpstr>PowerPoint Presentation</vt:lpstr>
      <vt:lpstr>PowerPoint Presentation</vt:lpstr>
      <vt:lpstr>Staff 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Glendale Budget Hearing May 22, 2018</dc:title>
  <dc:creator>Arakelyan, Sona</dc:creator>
  <cp:lastModifiedBy>Isayan, Adrine</cp:lastModifiedBy>
  <cp:revision>82</cp:revision>
  <cp:lastPrinted>2018-06-11T17:01:32Z</cp:lastPrinted>
  <dcterms:created xsi:type="dcterms:W3CDTF">2018-05-15T18:24:49Z</dcterms:created>
  <dcterms:modified xsi:type="dcterms:W3CDTF">2018-06-11T23:16:02Z</dcterms:modified>
</cp:coreProperties>
</file>