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90" r:id="rId3"/>
    <p:sldMasterId id="2147483704" r:id="rId4"/>
    <p:sldMasterId id="2147483732" r:id="rId5"/>
    <p:sldMasterId id="2147483746" r:id="rId6"/>
    <p:sldMasterId id="2147483775" r:id="rId7"/>
    <p:sldMasterId id="2147483805" r:id="rId8"/>
  </p:sldMasterIdLst>
  <p:notesMasterIdLst>
    <p:notesMasterId r:id="rId29"/>
  </p:notesMasterIdLst>
  <p:handoutMasterIdLst>
    <p:handoutMasterId r:id="rId30"/>
  </p:handoutMasterIdLst>
  <p:sldIdLst>
    <p:sldId id="261" r:id="rId9"/>
    <p:sldId id="259" r:id="rId10"/>
    <p:sldId id="260" r:id="rId11"/>
    <p:sldId id="263" r:id="rId12"/>
    <p:sldId id="264" r:id="rId13"/>
    <p:sldId id="262" r:id="rId14"/>
    <p:sldId id="281" r:id="rId15"/>
    <p:sldId id="266" r:id="rId16"/>
    <p:sldId id="267" r:id="rId17"/>
    <p:sldId id="268" r:id="rId18"/>
    <p:sldId id="280" r:id="rId19"/>
    <p:sldId id="274" r:id="rId20"/>
    <p:sldId id="275" r:id="rId21"/>
    <p:sldId id="276" r:id="rId22"/>
    <p:sldId id="277" r:id="rId23"/>
    <p:sldId id="282" r:id="rId24"/>
    <p:sldId id="283" r:id="rId25"/>
    <p:sldId id="272" r:id="rId26"/>
    <p:sldId id="271" r:id="rId27"/>
    <p:sldId id="27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900" b="1" i="0" u="none" strike="noStrike" baseline="0">
                <a:solidFill>
                  <a:schemeClr val="tx2"/>
                </a:solidFill>
                <a:latin typeface="Arial"/>
                <a:ea typeface="Arial"/>
                <a:cs typeface="Arial"/>
              </a:defRPr>
            </a:pPr>
            <a:r>
              <a:rPr lang="en-US" b="0" dirty="0">
                <a:solidFill>
                  <a:schemeClr val="tx2"/>
                </a:solidFill>
              </a:rPr>
              <a:t>Source of Service Funding</a:t>
            </a:r>
          </a:p>
        </c:rich>
      </c:tx>
      <c:layout>
        <c:manualLayout>
          <c:xMode val="edge"/>
          <c:yMode val="edge"/>
          <c:x val="0.239201966346135"/>
          <c:y val="4.3413780594498859E-3"/>
        </c:manualLayout>
      </c:layout>
      <c:overlay val="0"/>
      <c:spPr>
        <a:noFill/>
        <a:ln w="2540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8684603886397608"/>
          <c:y val="0.11056910569105691"/>
          <c:w val="0.79521674140508225"/>
          <c:h val="0.60975609756097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User Fees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0809334984800739E-3"/>
                  <c:y val="-3.7104795099477416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100% Private Benefit (1)</c:v>
                </c:pt>
                <c:pt idx="1">
                  <c:v>Some Public Benefit (2)</c:v>
                </c:pt>
                <c:pt idx="2">
                  <c:v>Some Private Benefit (3)</c:v>
                </c:pt>
                <c:pt idx="3">
                  <c:v>100% Public Benefit (4)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1</c:v>
                </c:pt>
                <c:pt idx="1">
                  <c:v>0.65</c:v>
                </c:pt>
                <c:pt idx="2">
                  <c:v>0.35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Taxes (GF)</c:v>
                </c:pt>
              </c:strCache>
            </c:strRef>
          </c:tx>
          <c:spPr>
            <a:solidFill>
              <a:srgbClr val="92D050"/>
            </a:solidFill>
            <a:ln w="25404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delete val="1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55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100% Private Benefit (1)</c:v>
                </c:pt>
                <c:pt idx="1">
                  <c:v>Some Public Benefit (2)</c:v>
                </c:pt>
                <c:pt idx="2">
                  <c:v>Some Private Benefit (3)</c:v>
                </c:pt>
                <c:pt idx="3">
                  <c:v>100% Public Benefit (4)</c:v>
                </c:pt>
              </c:strCache>
            </c:strRef>
          </c:cat>
          <c:val>
            <c:numRef>
              <c:f>Sheet1!$B$3:$E$3</c:f>
              <c:numCache>
                <c:formatCode>0%</c:formatCode>
                <c:ptCount val="4"/>
                <c:pt idx="0">
                  <c:v>0</c:v>
                </c:pt>
                <c:pt idx="1">
                  <c:v>0.35</c:v>
                </c:pt>
                <c:pt idx="2">
                  <c:v>0.65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104073472"/>
        <c:axId val="104112128"/>
      </c:barChart>
      <c:catAx>
        <c:axId val="104073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5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41121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112128"/>
        <c:scaling>
          <c:orientation val="minMax"/>
          <c:max val="1"/>
        </c:scaling>
        <c:delete val="0"/>
        <c:axPos val="l"/>
        <c:majorGridlines>
          <c:spPr>
            <a:ln w="3176">
              <a:solidFill>
                <a:schemeClr val="tx1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4073472"/>
        <c:crosses val="autoZero"/>
        <c:crossBetween val="between"/>
        <c:majorUnit val="1"/>
        <c:minorUnit val="1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5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Budget Adoption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June 14,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12659-08BB-45BE-AF7F-6C6813D80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7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B9915-9B52-49A2-B8A6-62515F0B579D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FCEF-D04C-425C-815D-571323510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87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28885" indent="-280341">
              <a:defRPr>
                <a:solidFill>
                  <a:srgbClr val="FFFF00"/>
                </a:solidFill>
                <a:latin typeface="Arial" charset="0"/>
              </a:defRPr>
            </a:lvl2pPr>
            <a:lvl3pPr marL="1121363" indent="-224272">
              <a:defRPr>
                <a:solidFill>
                  <a:srgbClr val="FFFF00"/>
                </a:solidFill>
                <a:latin typeface="Arial" charset="0"/>
              </a:defRPr>
            </a:lvl3pPr>
            <a:lvl4pPr marL="1569909" indent="-224272">
              <a:defRPr>
                <a:solidFill>
                  <a:srgbClr val="FFFF00"/>
                </a:solidFill>
                <a:latin typeface="Arial" charset="0"/>
              </a:defRPr>
            </a:lvl4pPr>
            <a:lvl5pPr marL="2018453" indent="-224272">
              <a:defRPr>
                <a:solidFill>
                  <a:srgbClr val="FFFF00"/>
                </a:solidFill>
                <a:latin typeface="Arial" charset="0"/>
              </a:defRPr>
            </a:lvl5pPr>
            <a:lvl6pPr marL="2466999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15544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364090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12635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25C98B5-466A-421F-B608-9B09276113FF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3" y="4344026"/>
            <a:ext cx="5028579" cy="4114489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EFCEF-D04C-425C-815D-5713235107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83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2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5B6E8F8-7CD4-4B0B-94DC-12B98845D612}" type="slidenum">
              <a:rPr lang="en-US" b="0" smtClean="0">
                <a:solidFill>
                  <a:prstClr val="black"/>
                </a:solidFill>
              </a:rPr>
              <a:pPr/>
              <a:t>12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EFCEF-D04C-425C-815D-5713235107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1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6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4010F66-900A-44ED-BDDD-73F577F444DD}" type="slidenum">
              <a:rPr lang="en-US" b="0" smtClean="0">
                <a:solidFill>
                  <a:prstClr val="black"/>
                </a:solidFill>
              </a:rPr>
              <a:pPr/>
              <a:t>14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32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23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E68233A-B215-4CB7-A83B-558D88833F14}" type="slidenum">
              <a:rPr lang="en-US" b="0" smtClean="0">
                <a:solidFill>
                  <a:prstClr val="black"/>
                </a:solidFill>
              </a:rPr>
              <a:pPr/>
              <a:t>15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63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2630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2AFB80-B876-4406-9E55-7680C06E84CD}" type="slidenum">
              <a:rPr lang="en-US" b="0" smtClean="0">
                <a:solidFill>
                  <a:srgbClr val="000000"/>
                </a:solidFill>
              </a:rPr>
              <a:pPr/>
              <a:t>16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1026"/>
          <p:cNvSpPr>
            <a:spLocks noGrp="1" noChangeArrowheads="1"/>
          </p:cNvSpPr>
          <p:nvPr>
            <p:ph type="hdr" sz="quarter"/>
          </p:nvPr>
        </p:nvSpPr>
        <p:spPr>
          <a:xfrm>
            <a:off x="2" y="2"/>
            <a:ext cx="4429125" cy="580869"/>
          </a:xfrm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224259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D4201EE-543E-406D-89C5-F63613BF9B43}" type="slidenum">
              <a:rPr lang="en-US" b="0" smtClean="0">
                <a:solidFill>
                  <a:srgbClr val="000000"/>
                </a:solidFill>
              </a:rPr>
              <a:pPr/>
              <a:t>17</a:t>
            </a:fld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224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6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35874" indent="-283028">
              <a:defRPr b="1">
                <a:solidFill>
                  <a:schemeClr val="tx1"/>
                </a:solidFill>
                <a:latin typeface="Arial" charset="0"/>
              </a:defRPr>
            </a:lvl2pPr>
            <a:lvl3pPr marL="1132115" indent="-226423">
              <a:defRPr b="1">
                <a:solidFill>
                  <a:schemeClr val="tx1"/>
                </a:solidFill>
                <a:latin typeface="Arial" charset="0"/>
              </a:defRPr>
            </a:lvl3pPr>
            <a:lvl4pPr marL="1584961" indent="-226423">
              <a:defRPr b="1">
                <a:solidFill>
                  <a:schemeClr val="tx1"/>
                </a:solidFill>
                <a:latin typeface="Arial" charset="0"/>
              </a:defRPr>
            </a:lvl4pPr>
            <a:lvl5pPr marL="2037806" indent="-226423">
              <a:defRPr b="1">
                <a:solidFill>
                  <a:schemeClr val="tx1"/>
                </a:solidFill>
                <a:latin typeface="Arial" charset="0"/>
              </a:defRPr>
            </a:lvl5pPr>
            <a:lvl6pPr marL="2490653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43499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96345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49190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35874" indent="-283028">
              <a:defRPr b="1">
                <a:solidFill>
                  <a:schemeClr val="tx1"/>
                </a:solidFill>
                <a:latin typeface="Arial" charset="0"/>
              </a:defRPr>
            </a:lvl2pPr>
            <a:lvl3pPr marL="1132115" indent="-226423">
              <a:defRPr b="1">
                <a:solidFill>
                  <a:schemeClr val="tx1"/>
                </a:solidFill>
                <a:latin typeface="Arial" charset="0"/>
              </a:defRPr>
            </a:lvl3pPr>
            <a:lvl4pPr marL="1584961" indent="-226423">
              <a:defRPr b="1">
                <a:solidFill>
                  <a:schemeClr val="tx1"/>
                </a:solidFill>
                <a:latin typeface="Arial" charset="0"/>
              </a:defRPr>
            </a:lvl4pPr>
            <a:lvl5pPr marL="2037806" indent="-226423">
              <a:defRPr b="1">
                <a:solidFill>
                  <a:schemeClr val="tx1"/>
                </a:solidFill>
                <a:latin typeface="Arial" charset="0"/>
              </a:defRPr>
            </a:lvl5pPr>
            <a:lvl6pPr marL="2490653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43499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96345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49190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166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28919" indent="-280354">
              <a:defRPr b="1">
                <a:solidFill>
                  <a:schemeClr val="tx1"/>
                </a:solidFill>
                <a:latin typeface="Arial" charset="0"/>
              </a:defRPr>
            </a:lvl2pPr>
            <a:lvl3pPr marL="1121415" indent="-224283">
              <a:defRPr b="1">
                <a:solidFill>
                  <a:schemeClr val="tx1"/>
                </a:solidFill>
                <a:latin typeface="Arial" charset="0"/>
              </a:defRPr>
            </a:lvl3pPr>
            <a:lvl4pPr marL="1569980" indent="-224283">
              <a:defRPr b="1">
                <a:solidFill>
                  <a:schemeClr val="tx1"/>
                </a:solidFill>
                <a:latin typeface="Arial" charset="0"/>
              </a:defRPr>
            </a:lvl4pPr>
            <a:lvl5pPr marL="2018547" indent="-224283">
              <a:defRPr b="1">
                <a:solidFill>
                  <a:schemeClr val="tx1"/>
                </a:solidFill>
                <a:latin typeface="Arial" charset="0"/>
              </a:defRPr>
            </a:lvl5pPr>
            <a:lvl6pPr marL="2467113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5677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4245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2810" indent="-22428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68243F3-4150-4D3F-A7E7-CEDD72B283A1}" type="slidenum">
              <a:rPr lang="en-US" b="0" smtClean="0">
                <a:solidFill>
                  <a:srgbClr val="000000"/>
                </a:solidFill>
              </a:rPr>
              <a:pPr/>
              <a:t>20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24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28885" indent="-280341">
              <a:defRPr>
                <a:solidFill>
                  <a:srgbClr val="FFFF00"/>
                </a:solidFill>
                <a:latin typeface="Arial" charset="0"/>
              </a:defRPr>
            </a:lvl2pPr>
            <a:lvl3pPr marL="1121363" indent="-224272">
              <a:defRPr>
                <a:solidFill>
                  <a:srgbClr val="FFFF00"/>
                </a:solidFill>
                <a:latin typeface="Arial" charset="0"/>
              </a:defRPr>
            </a:lvl3pPr>
            <a:lvl4pPr marL="1569909" indent="-224272">
              <a:defRPr>
                <a:solidFill>
                  <a:srgbClr val="FFFF00"/>
                </a:solidFill>
                <a:latin typeface="Arial" charset="0"/>
              </a:defRPr>
            </a:lvl4pPr>
            <a:lvl5pPr marL="2018453" indent="-224272">
              <a:defRPr>
                <a:solidFill>
                  <a:srgbClr val="FFFF00"/>
                </a:solidFill>
                <a:latin typeface="Arial" charset="0"/>
              </a:defRPr>
            </a:lvl5pPr>
            <a:lvl6pPr marL="2466999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15544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364090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12635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28885" indent="-280341">
              <a:defRPr>
                <a:solidFill>
                  <a:srgbClr val="FFFF00"/>
                </a:solidFill>
                <a:latin typeface="Arial" charset="0"/>
              </a:defRPr>
            </a:lvl2pPr>
            <a:lvl3pPr marL="1121363" indent="-224272">
              <a:defRPr>
                <a:solidFill>
                  <a:srgbClr val="FFFF00"/>
                </a:solidFill>
                <a:latin typeface="Arial" charset="0"/>
              </a:defRPr>
            </a:lvl3pPr>
            <a:lvl4pPr marL="1569909" indent="-224272">
              <a:defRPr>
                <a:solidFill>
                  <a:srgbClr val="FFFF00"/>
                </a:solidFill>
                <a:latin typeface="Arial" charset="0"/>
              </a:defRPr>
            </a:lvl4pPr>
            <a:lvl5pPr marL="2018453" indent="-224272">
              <a:defRPr>
                <a:solidFill>
                  <a:srgbClr val="FFFF00"/>
                </a:solidFill>
                <a:latin typeface="Arial" charset="0"/>
              </a:defRPr>
            </a:lvl5pPr>
            <a:lvl6pPr marL="2466999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15544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364090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12635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28885" indent="-280341">
              <a:defRPr>
                <a:solidFill>
                  <a:srgbClr val="FFFF00"/>
                </a:solidFill>
                <a:latin typeface="Arial" charset="0"/>
              </a:defRPr>
            </a:lvl2pPr>
            <a:lvl3pPr marL="1121363" indent="-224272">
              <a:defRPr>
                <a:solidFill>
                  <a:srgbClr val="FFFF00"/>
                </a:solidFill>
                <a:latin typeface="Arial" charset="0"/>
              </a:defRPr>
            </a:lvl3pPr>
            <a:lvl4pPr marL="1569909" indent="-224272">
              <a:defRPr>
                <a:solidFill>
                  <a:srgbClr val="FFFF00"/>
                </a:solidFill>
                <a:latin typeface="Arial" charset="0"/>
              </a:defRPr>
            </a:lvl4pPr>
            <a:lvl5pPr marL="2018453" indent="-224272">
              <a:defRPr>
                <a:solidFill>
                  <a:srgbClr val="FFFF00"/>
                </a:solidFill>
                <a:latin typeface="Arial" charset="0"/>
              </a:defRPr>
            </a:lvl5pPr>
            <a:lvl6pPr marL="2466999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15544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364090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12635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Special </a:t>
            </a:r>
            <a:r>
              <a:rPr lang="en-US" altLang="en-US" baseline="0" dirty="0" smtClean="0"/>
              <a:t>Rev: FY 16-17 </a:t>
            </a:r>
            <a:r>
              <a:rPr lang="en-US" altLang="en-US" baseline="0" dirty="0" err="1" smtClean="0"/>
              <a:t>Mgmt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Svcs</a:t>
            </a:r>
            <a:r>
              <a:rPr lang="en-US" altLang="en-US" baseline="0" dirty="0" smtClean="0"/>
              <a:t> decrease of $2.5M due to reclassification of Econ Dev from Special Rev Fund to General Fund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Capital</a:t>
            </a:r>
            <a:r>
              <a:rPr lang="en-US" altLang="en-US" baseline="0" dirty="0" smtClean="0"/>
              <a:t> Improvement Funds: FY 16-17 CSP increased from 5.5M to 17.7M </a:t>
            </a:r>
          </a:p>
          <a:p>
            <a:pPr eaLnBrk="1" hangingPunct="1"/>
            <a:r>
              <a:rPr lang="en-US" altLang="en-US" baseline="0" dirty="0" smtClean="0"/>
              <a:t>ISFs Net $6M increase: </a:t>
            </a:r>
          </a:p>
          <a:p>
            <a:pPr eaLnBrk="1" hangingPunct="1"/>
            <a:r>
              <a:rPr lang="en-US" altLang="en-US" baseline="0" dirty="0" smtClean="0"/>
              <a:t>	Fund 612 Liability INCREASE of $0.7M (8.4%),</a:t>
            </a:r>
          </a:p>
          <a:p>
            <a:pPr eaLnBrk="1" hangingPunct="1"/>
            <a:r>
              <a:rPr lang="en-US" altLang="en-US" baseline="0" dirty="0" smtClean="0"/>
              <a:t>	ISD Rate DECREASED $7M (-29%), </a:t>
            </a:r>
          </a:p>
          <a:p>
            <a:pPr eaLnBrk="1" hangingPunct="1"/>
            <a:r>
              <a:rPr lang="en-US" altLang="en-US" baseline="0" dirty="0" smtClean="0"/>
              <a:t>	Benefits INCREASED $3.9M (7.1%)</a:t>
            </a:r>
          </a:p>
          <a:p>
            <a:pPr eaLnBrk="1" hangingPunct="1"/>
            <a:r>
              <a:rPr lang="en-US" altLang="en-US" baseline="0" dirty="0" smtClean="0"/>
              <a:t>	Fleet INCREASED of $1.3M (due to Capital Outlay), </a:t>
            </a:r>
          </a:p>
          <a:p>
            <a:pPr eaLnBrk="1" hangingPunct="1"/>
            <a:r>
              <a:rPr lang="en-US" altLang="en-US" baseline="0" dirty="0" smtClean="0"/>
              <a:t>	NEW </a:t>
            </a:r>
            <a:r>
              <a:rPr lang="en-US" altLang="en-US" baseline="0" dirty="0" err="1" smtClean="0"/>
              <a:t>Bldg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Maint</a:t>
            </a:r>
            <a:r>
              <a:rPr lang="en-US" altLang="en-US" baseline="0" dirty="0" smtClean="0"/>
              <a:t> Fund 607 Rate of $7.5M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28885" indent="-280341">
              <a:defRPr>
                <a:solidFill>
                  <a:srgbClr val="FFFF00"/>
                </a:solidFill>
                <a:latin typeface="Arial" charset="0"/>
              </a:defRPr>
            </a:lvl2pPr>
            <a:lvl3pPr marL="1121363" indent="-224272">
              <a:defRPr>
                <a:solidFill>
                  <a:srgbClr val="FFFF00"/>
                </a:solidFill>
                <a:latin typeface="Arial" charset="0"/>
              </a:defRPr>
            </a:lvl3pPr>
            <a:lvl4pPr marL="1569909" indent="-224272">
              <a:defRPr>
                <a:solidFill>
                  <a:srgbClr val="FFFF00"/>
                </a:solidFill>
                <a:latin typeface="Arial" charset="0"/>
              </a:defRPr>
            </a:lvl4pPr>
            <a:lvl5pPr marL="2018453" indent="-224272">
              <a:defRPr>
                <a:solidFill>
                  <a:srgbClr val="FFFF00"/>
                </a:solidFill>
                <a:latin typeface="Arial" charset="0"/>
              </a:defRPr>
            </a:lvl5pPr>
            <a:lvl6pPr marL="2466999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15544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364090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12635" indent="-22427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3" y="4344027"/>
            <a:ext cx="5028579" cy="4114489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35874" indent="-283028">
              <a:defRPr b="1">
                <a:solidFill>
                  <a:schemeClr val="tx1"/>
                </a:solidFill>
                <a:latin typeface="Arial" charset="0"/>
              </a:defRPr>
            </a:lvl2pPr>
            <a:lvl3pPr marL="1132115" indent="-226423">
              <a:defRPr b="1">
                <a:solidFill>
                  <a:schemeClr val="tx1"/>
                </a:solidFill>
                <a:latin typeface="Arial" charset="0"/>
              </a:defRPr>
            </a:lvl3pPr>
            <a:lvl4pPr marL="1584961" indent="-226423">
              <a:defRPr b="1">
                <a:solidFill>
                  <a:schemeClr val="tx1"/>
                </a:solidFill>
                <a:latin typeface="Arial" charset="0"/>
              </a:defRPr>
            </a:lvl4pPr>
            <a:lvl5pPr marL="2037806" indent="-226423">
              <a:defRPr b="1">
                <a:solidFill>
                  <a:schemeClr val="tx1"/>
                </a:solidFill>
                <a:latin typeface="Arial" charset="0"/>
              </a:defRPr>
            </a:lvl5pPr>
            <a:lvl6pPr marL="2490653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43499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96345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49190" indent="-22642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EFCEF-D04C-425C-815D-5713235107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93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br>
              <a:rPr lang="en-US" altLang="en-US" noProof="0" smtClean="0"/>
            </a:b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76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145BCCA5-DCA0-41F3-A6D9-4B797AF4C7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3493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319DDBCF-86B6-4B44-8F6A-8CA7F1480C9B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193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AF4525A5-5652-42B3-B7C4-B5CA41906C54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73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AA0D86D3-8A33-4C3B-8CE1-49B299A91786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22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1AFAA197-FAF8-4D70-85A8-26BB1D3906D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9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171450" indent="-171450"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C189CBAC-A405-43AC-BA27-462C57D0A1AE}" type="slidenum">
              <a:rPr lang="en-US" smtClean="0">
                <a:solidFill>
                  <a:srgbClr val="FFFFFF"/>
                </a:solidFill>
              </a:rPr>
              <a:pPr marL="171450" indent="-171450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7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5408838D-51A0-4645-A762-2D9BEA2C7456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53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00A8983-DA17-4817-98F9-D604DBB06AD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7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F63F5D74-FD05-4677-BA40-5A376142011A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93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BC102412-30E6-4AD2-8822-313BA2AC44A9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02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C4AABED-E824-4BA9-B171-AB55EC9128C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5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D31909E-D1DC-4776-8FA5-93BF17D8E6B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1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7D6F522C-F083-488C-8830-8D5178B4EE1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72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7AE05D22-3A56-4925-9216-A2C97DFE3230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19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044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br>
              <a:rPr lang="en-US" altLang="en-US" noProof="0" smtClean="0"/>
            </a:b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676277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DC1BC07F-C229-4C05-8DA2-30969FD2393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424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893F3E48-89E6-4041-8D6F-29A4AEF244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537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959BD49-1566-45B9-A047-FE17E7107F2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32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E947D19A-1850-4385-B522-97AD2AB1CFC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09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DC1BC07F-C229-4C05-8DA2-30969FD2393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1934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601F786E-832F-452F-8D2C-7BCD6D8FAB9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95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D130894-914F-4453-A9EC-9E3F3406F9F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9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879D615-489C-4DCD-A4A1-28749692B58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167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3D546C23-2B9D-4B2E-90B6-F6ECC507C48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90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145BCCA5-DCA0-41F3-A6D9-4B797AF4C7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53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D31909E-D1DC-4776-8FA5-93BF17D8E6B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0894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7D6F522C-F083-488C-8830-8D5178B4EE1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848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7AE05D22-3A56-4925-9216-A2C97DFE3230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43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08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52267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893F3E48-89E6-4041-8D6F-29A4AEF244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18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25463F13-1185-4D11-AEDA-C431C4A366E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3787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8CC2864-CC4F-4D1A-95E6-C269F88B6E5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182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56CCF31-DF97-4670-AFB6-204AD3C48B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81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F832F1B0-56E2-40B5-9644-C600F34A8A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54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F4D26BC-A09B-498F-AE42-4CF71725CA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8300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CF42281-909A-478B-91A6-FC8E41680F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6719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8699A9C-BF51-4D7B-A3A5-D45E73113D7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67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A41C811-D869-4F65-908B-6016F6261EA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38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E38FB44-5AB1-4D72-9A41-7DD3134814F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861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D5C90A4-1814-4EA1-AB73-D24A1A5B038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0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959BD49-1566-45B9-A047-FE17E7107F2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276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FAF3632-90A6-4143-988B-78AE1C709B7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39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7697701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25463F13-1185-4D11-AEDA-C431C4A366E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621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8CC2864-CC4F-4D1A-95E6-C269F88B6E5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6325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56CCF31-DF97-4670-AFB6-204AD3C48B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6007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F832F1B0-56E2-40B5-9644-C600F34A8A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1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F4D26BC-A09B-498F-AE42-4CF71725CA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166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CF42281-909A-478B-91A6-FC8E41680F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2731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8699A9C-BF51-4D7B-A3A5-D45E73113D7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7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E947D19A-1850-4385-B522-97AD2AB1CFC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804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A41C811-D869-4F65-908B-6016F6261EA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445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E38FB44-5AB1-4D72-9A41-7DD3134814F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567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D5C90A4-1814-4EA1-AB73-D24A1A5B038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005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FAF3632-90A6-4143-988B-78AE1C709B7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29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385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br>
              <a:rPr lang="en-US" altLang="en-US" noProof="0" smtClean="0"/>
            </a:b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8997429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DC1BC07F-C229-4C05-8DA2-30969FD2393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9211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893F3E48-89E6-4041-8D6F-29A4AEF244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094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959BD49-1566-45B9-A047-FE17E7107F2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165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E947D19A-1850-4385-B522-97AD2AB1CFC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1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601F786E-832F-452F-8D2C-7BCD6D8FAB9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6466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601F786E-832F-452F-8D2C-7BCD6D8FAB9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96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D130894-914F-4453-A9EC-9E3F3406F9F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393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879D615-489C-4DCD-A4A1-28749692B58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016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3D546C23-2B9D-4B2E-90B6-F6ECC507C48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498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145BCCA5-DCA0-41F3-A6D9-4B797AF4C7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8216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D31909E-D1DC-4776-8FA5-93BF17D8E6B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0352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7D6F522C-F083-488C-8830-8D5178B4EE1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763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855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360882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43AC0DC0-C9BC-4059-B2B4-AEC7F9422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88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D130894-914F-4453-A9EC-9E3F3406F9F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10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84D80A86-B322-472E-8D2B-D06C3F7AB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304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AA9CC50-2AC0-4803-BE77-4071A9156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850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DCD696-CF77-4CD1-872A-652E9D742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1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E78CBE63-23DC-48FF-9C26-359904E6A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228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F6D68BA4-B0B2-471F-A7D6-8A28651D3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273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60572C69-C81D-49CC-9097-12182C63E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425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1CA168B6-34D6-494F-A0ED-0E7B1CCBE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8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9E0E24A-3178-4F2C-AC2C-50F5F97EB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837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59C10CD5-7E0C-4220-91D8-38B1FB50D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656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4A8651-71E6-42C1-BD84-BA5251987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2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879D615-489C-4DCD-A4A1-28749692B58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584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D649C4D4-247B-4459-8A66-04AE266A7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694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7E7EFDF3-FBBE-47E4-9A72-0AA589703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636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6673326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23DF7A7D-119A-4F4D-9D9D-3382081224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714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EFD52041-3838-48C1-BF1E-7993BE6075B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8762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8710876D-3301-439E-AA57-60E01C964E5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97518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D05A3CD7-99B5-4852-BDBB-C0D352B8E47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337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53AFD062-1C14-4755-A564-31286FA4760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43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7A2B3DA1-99C1-4422-B406-6D5F1695D49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224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5AA85969-CC12-49E6-8412-AB60C8FD81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17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3D546C23-2B9D-4B2E-90B6-F6ECC507C48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332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C6AFCDDA-D052-420A-A8E5-D5BCBF3C3F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881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4040639C-4847-4DC8-94D7-FB918F0AECD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0449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09C32727-C44A-4B27-BE5C-3D5C3137DF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7381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C4E5FA3A-CFF3-4CB5-90CA-8B31D7CD9F6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8537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9451B2CB-A5F2-45B7-B2ED-17B4C7A4276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2197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B41E2B0-2B08-4FD8-898F-FB4FFC6C93F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393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3094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effectLst/>
              </a:defRPr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2567FDD-A5C3-45F5-804E-58C1DE113623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27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3F407233-57C1-4480-BCF4-0F4A08EA4083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90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7CDFD2C3-47C5-497A-AE7C-DDF437990864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5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FFFF"/>
                </a:solidFill>
              </a:rPr>
              <a:t>Slide </a:t>
            </a:r>
            <a:fld id="{8D05278C-4F39-4507-95BE-9B612DE1B343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316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FFFF"/>
                </a:solidFill>
              </a:rPr>
              <a:t>Slide </a:t>
            </a:r>
            <a:fld id="{8D05278C-4F39-4507-95BE-9B612DE1B343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243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D9EAA-182A-4A21-8335-D02BDE5B0A1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46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D9EAA-182A-4A21-8335-D02BDE5B0A1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7740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FFFF"/>
                </a:solidFill>
              </a:rPr>
              <a:t>Slide </a:t>
            </a:r>
            <a:fld id="{8D05278C-4F39-4507-95BE-9B612DE1B343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45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EBFA9A28-706D-48A2-9A42-9CF8731B99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9907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7C6F89E-EF05-4863-A92F-0815CF06004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336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5A6EE134-28A3-4A03-B6BE-9948B7B9A74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158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3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 smtClean="0"/>
              <a:t>City </a:t>
            </a:r>
            <a:r>
              <a:rPr lang="en-US" altLang="en-US" sz="3600" dirty="0"/>
              <a:t>of Glendale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FFFFFF"/>
                </a:solidFill>
              </a:rPr>
              <a:t>Budget Adoption</a:t>
            </a:r>
            <a:endParaRPr lang="en-US" altLang="en-US" sz="32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/>
              <a:t>June 14, 2016</a:t>
            </a:r>
            <a:endParaRPr lang="en-US" alt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3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 idx="4294967295"/>
          </p:nvPr>
        </p:nvSpPr>
        <p:spPr>
          <a:xfrm>
            <a:off x="381000" y="1524000"/>
            <a:ext cx="7924800" cy="18288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  <a:effectLst/>
              </a:rPr>
              <a:t>Questions</a:t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r>
              <a:rPr lang="en-US" sz="3200" dirty="0" smtClean="0">
                <a:solidFill>
                  <a:srgbClr val="FFFF00"/>
                </a:solidFill>
                <a:effectLst/>
              </a:rPr>
              <a:t> &amp;</a:t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r>
              <a:rPr lang="en-US" sz="3200" dirty="0" smtClean="0">
                <a:solidFill>
                  <a:srgbClr val="FFFF00"/>
                </a:solidFill>
                <a:effectLst/>
              </a:rPr>
              <a:t> Comments</a:t>
            </a:r>
            <a:endParaRPr lang="en-US" sz="32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43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2416314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Additional Slides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6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E6F369C3-CE1A-42A6-A66C-095699D7D654}" type="slidenum">
              <a:rPr lang="en-US" b="0" smtClean="0">
                <a:solidFill>
                  <a:srgbClr val="FFFFFF"/>
                </a:solidFill>
                <a:effectLst/>
              </a:rPr>
              <a:pPr/>
              <a:t>12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/>
          </p:nvPr>
        </p:nvSpPr>
        <p:spPr>
          <a:xfrm>
            <a:off x="266700" y="1143000"/>
            <a:ext cx="8610600" cy="5761577"/>
          </a:xfrm>
        </p:spPr>
        <p:txBody>
          <a:bodyPr rtlCol="0">
            <a:spAutoFit/>
          </a:bodyPr>
          <a:lstStyle/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Proposition 218 Section 6(b)(2)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“Revenues derived from the fee or charge shall not be used for any purpose other than that for which the fee or charge was imposed”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Must Pair Revenues to </a:t>
            </a:r>
            <a:r>
              <a:rPr lang="en-US" sz="1800" dirty="0" smtClean="0">
                <a:effectLst/>
              </a:rPr>
              <a:t>Costs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i="1" dirty="0" smtClean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CA Government Code §66014(a)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“Those fees may not exceed the estimated reasonable cost of providing the service for which the fee is charged</a:t>
            </a:r>
            <a:r>
              <a:rPr lang="en-US" sz="1800" dirty="0" smtClean="0">
                <a:effectLst/>
              </a:rPr>
              <a:t>”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dirty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Proposition 26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Passed in 2010, provided new </a:t>
            </a:r>
            <a:r>
              <a:rPr lang="en-US" sz="1800" dirty="0" smtClean="0">
                <a:effectLst/>
              </a:rPr>
              <a:t>definition of the term </a:t>
            </a:r>
            <a:r>
              <a:rPr lang="en-US" sz="1800" dirty="0">
                <a:effectLst/>
              </a:rPr>
              <a:t>“Tax”, which </a:t>
            </a:r>
            <a:r>
              <a:rPr lang="en-US" sz="1800" dirty="0" smtClean="0">
                <a:effectLst/>
              </a:rPr>
              <a:t>means, </a:t>
            </a:r>
            <a:r>
              <a:rPr lang="en-US" sz="1800" dirty="0">
                <a:effectLst/>
              </a:rPr>
              <a:t>all Fees are Taxes with </a:t>
            </a:r>
            <a:r>
              <a:rPr lang="en-US" sz="1800" u="sng" dirty="0">
                <a:effectLst/>
              </a:rPr>
              <a:t>seven</a:t>
            </a:r>
            <a:r>
              <a:rPr lang="en-US" sz="1800" dirty="0">
                <a:effectLst/>
              </a:rPr>
              <a:t> exceptions</a:t>
            </a:r>
            <a:r>
              <a:rPr lang="en-US" sz="1800" dirty="0" smtClean="0">
                <a:effectLst/>
              </a:rPr>
              <a:t>.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dirty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Purpose of the study is to be in compliance with above mentioned propositions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dirty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Fee Setting Guidance</a:t>
            </a:r>
          </a:p>
        </p:txBody>
      </p:sp>
    </p:spTree>
    <p:extLst>
      <p:ext uri="{BB962C8B-B14F-4D97-AF65-F5344CB8AC3E}">
        <p14:creationId xmlns:p14="http://schemas.microsoft.com/office/powerpoint/2010/main" val="35668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A8D31B22-52FA-40C0-B4EC-26E5B76EC2E9}" type="slidenum">
              <a:rPr lang="en-US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562600"/>
          </a:xfrm>
          <a:noFill/>
        </p:spPr>
        <p:txBody>
          <a:bodyPr/>
          <a:lstStyle/>
          <a:p>
            <a:pPr marL="381000" indent="-381000" eaLnBrk="1" hangingPunct="1">
              <a:spcAft>
                <a:spcPts val="1200"/>
              </a:spcAft>
            </a:pPr>
            <a:r>
              <a:rPr lang="en-US" altLang="en-US" sz="1800" smtClean="0">
                <a:effectLst/>
              </a:rPr>
              <a:t>Proposition 26</a:t>
            </a:r>
          </a:p>
          <a:p>
            <a:pPr marL="381000" indent="-381000" eaLnBrk="1" hangingPunct="1">
              <a:spcAft>
                <a:spcPts val="1200"/>
              </a:spcAft>
            </a:pPr>
            <a:r>
              <a:rPr lang="en-US" altLang="en-US" sz="1800" smtClean="0">
                <a:effectLst/>
              </a:rPr>
              <a:t>Passed in 2010, all Fees are Taxes unless one of the following seven exceptions apply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Specific Benefit/Privilege (permits, franchises)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Specific Service/Product (utility charges, park &amp; rec. fees)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Reasonable Regulatory Fees for licenses &amp; permits (licenses, inspections)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Fee for entry, use or purchase of government property (city facility room rentals, equipment rental, golf greens fees, some franchises)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Fines &amp; penalties (parking fines, library late return penalties)</a:t>
            </a:r>
          </a:p>
          <a:p>
            <a:pPr marL="685800" lvl="1" indent="-342900" eaLnBrk="1" hangingPunct="1">
              <a:buFontTx/>
              <a:buAutoNum type="arabicParenR"/>
            </a:pPr>
            <a:r>
              <a:rPr lang="en-US" altLang="en-US" sz="1600" smtClean="0">
                <a:effectLst/>
              </a:rPr>
              <a:t>Fees imposed as a condition of property development (development impact fees, construction and grading permit fees)</a:t>
            </a:r>
          </a:p>
          <a:p>
            <a:pPr marL="685800" lvl="1" indent="-342900" eaLnBrk="1" hangingPunct="1">
              <a:spcAft>
                <a:spcPts val="1200"/>
              </a:spcAft>
              <a:buFontTx/>
              <a:buAutoNum type="arabicParenR"/>
            </a:pPr>
            <a:r>
              <a:rPr lang="en-US" altLang="en-US" sz="1600" smtClean="0">
                <a:effectLst/>
              </a:rPr>
              <a:t>Assessments &amp; property-related fees subject to Prop.218 (water and sewer rates, landscape and lighting district act assessments)</a:t>
            </a:r>
          </a:p>
          <a:p>
            <a:pPr marL="381000" indent="-381000" eaLnBrk="1" hangingPunct="1"/>
            <a:r>
              <a:rPr lang="en-US" altLang="en-US" sz="1800" smtClean="0">
                <a:effectLst/>
              </a:rPr>
              <a:t>If fees don’t fall within one of the seven exceptions listed above, then Prop 26 defines it as a Tax for which voter approval is required under Prop 218</a:t>
            </a:r>
          </a:p>
        </p:txBody>
      </p:sp>
      <p:sp>
        <p:nvSpPr>
          <p:cNvPr id="1390595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36563"/>
            <a:ext cx="8534400" cy="3254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Citywide User Fees, Fines, Rates &amp; Charges</a:t>
            </a:r>
            <a:br>
              <a:rPr lang="en-US" sz="2800" dirty="0" smtClean="0"/>
            </a:br>
            <a:r>
              <a:rPr lang="en-US" dirty="0">
                <a:solidFill>
                  <a:srgbClr val="FFFF00"/>
                </a:solidFill>
              </a:rPr>
              <a:t>Fee Setting Guidance</a:t>
            </a:r>
          </a:p>
        </p:txBody>
      </p:sp>
    </p:spTree>
    <p:extLst>
      <p:ext uri="{BB962C8B-B14F-4D97-AF65-F5344CB8AC3E}">
        <p14:creationId xmlns:p14="http://schemas.microsoft.com/office/powerpoint/2010/main" val="1097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CF553AF-5B5C-48A0-84B1-ADA895AB4F99}" type="slidenum">
              <a:rPr lang="en-US" b="0" smtClean="0">
                <a:solidFill>
                  <a:srgbClr val="FFFFFF"/>
                </a:solidFill>
                <a:effectLst/>
              </a:rPr>
              <a:pPr/>
              <a:t>14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18787" name="Text Box 5"/>
          <p:cNvSpPr txBox="1">
            <a:spLocks noChangeArrowheads="1"/>
          </p:cNvSpPr>
          <p:nvPr/>
        </p:nvSpPr>
        <p:spPr bwMode="auto">
          <a:xfrm>
            <a:off x="6400800" y="1858963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b="0" u="sng">
                <a:solidFill>
                  <a:srgbClr val="FFFF00"/>
                </a:solidFill>
              </a:rPr>
              <a:t>Examples: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6553200" y="2286000"/>
            <a:ext cx="2209800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65138" indent="-465138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b="0">
                <a:solidFill>
                  <a:srgbClr val="FFFFFF"/>
                </a:solidFill>
              </a:rPr>
              <a:t>(1)	</a:t>
            </a:r>
            <a:r>
              <a:rPr lang="en-US" sz="2000" b="0">
                <a:solidFill>
                  <a:srgbClr val="FFFFFF"/>
                </a:solidFill>
              </a:rPr>
              <a:t>Building Permits; Some Rec. Programs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0">
                <a:solidFill>
                  <a:srgbClr val="FFFFFF"/>
                </a:solidFill>
              </a:rPr>
              <a:t>(2)	Youth Programs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0">
                <a:solidFill>
                  <a:srgbClr val="FFFFFF"/>
                </a:solidFill>
              </a:rPr>
              <a:t>(3)	Historic Preservation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0">
                <a:solidFill>
                  <a:srgbClr val="FFFFFF"/>
                </a:solidFill>
              </a:rPr>
              <a:t>(4)	Police Patrol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Fee Study Overview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1138238"/>
            <a:ext cx="29718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i="1" dirty="0">
                <a:solidFill>
                  <a:srgbClr val="FFFFFF"/>
                </a:solidFill>
              </a:rPr>
              <a:t>Fee vs. Tax</a:t>
            </a: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457200" y="1600200"/>
          <a:ext cx="5102225" cy="4691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470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B487F33A-8DDD-4DB9-BA90-00EDABF75D42}" type="slidenum">
              <a:rPr lang="en-US" b="0" smtClean="0">
                <a:solidFill>
                  <a:srgbClr val="FFFFFF"/>
                </a:solidFill>
                <a:effectLst/>
              </a:rPr>
              <a:pPr/>
              <a:t>15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25955" name="Title 13"/>
          <p:cNvSpPr>
            <a:spLocks noGrp="1"/>
          </p:cNvSpPr>
          <p:nvPr>
            <p:ph/>
          </p:nvPr>
        </p:nvSpPr>
        <p:spPr>
          <a:xfrm>
            <a:off x="1673225" y="1008063"/>
            <a:ext cx="5791200" cy="43973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1800" smtClean="0">
                <a:effectLst/>
              </a:rPr>
              <a:t>Cost of Service Analysis</a:t>
            </a:r>
          </a:p>
        </p:txBody>
      </p:sp>
      <p:grpSp>
        <p:nvGrpSpPr>
          <p:cNvPr id="125956" name="Group 34"/>
          <p:cNvGrpSpPr>
            <a:grpSpLocks/>
          </p:cNvGrpSpPr>
          <p:nvPr/>
        </p:nvGrpSpPr>
        <p:grpSpPr bwMode="auto">
          <a:xfrm>
            <a:off x="554038" y="1384300"/>
            <a:ext cx="8105775" cy="4711700"/>
            <a:chOff x="914400" y="1295400"/>
            <a:chExt cx="8153400" cy="4305710"/>
          </a:xfrm>
        </p:grpSpPr>
        <p:sp>
          <p:nvSpPr>
            <p:cNvPr id="6" name="Rounded Rectangle 5"/>
            <p:cNvSpPr/>
            <p:nvPr/>
          </p:nvSpPr>
          <p:spPr>
            <a:xfrm>
              <a:off x="914400" y="1295400"/>
              <a:ext cx="8153400" cy="2590970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5960" name="TextBox 6"/>
            <p:cNvSpPr txBox="1">
              <a:spLocks noChangeArrowheads="1"/>
            </p:cNvSpPr>
            <p:nvPr/>
          </p:nvSpPr>
          <p:spPr bwMode="auto">
            <a:xfrm>
              <a:off x="914400" y="1295400"/>
              <a:ext cx="8153400" cy="393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0">
                  <a:solidFill>
                    <a:srgbClr val="FFFFFF"/>
                  </a:solidFill>
                </a:rPr>
                <a:t>Full Cost of Service Recoverable in Fees</a:t>
              </a:r>
            </a:p>
          </p:txBody>
        </p:sp>
        <p:sp>
          <p:nvSpPr>
            <p:cNvPr id="125961" name="TextBox 7"/>
            <p:cNvSpPr txBox="1">
              <a:spLocks noChangeArrowheads="1"/>
            </p:cNvSpPr>
            <p:nvPr/>
          </p:nvSpPr>
          <p:spPr bwMode="auto">
            <a:xfrm>
              <a:off x="3429000" y="2590800"/>
              <a:ext cx="381000" cy="534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>
                  <a:solidFill>
                    <a:srgbClr val="FFFF00"/>
                  </a:solidFill>
                </a:rPr>
                <a:t>x</a:t>
              </a:r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2134376" y="3512086"/>
              <a:ext cx="5638397" cy="1257767"/>
            </a:xfrm>
            <a:prstGeom prst="downArrow">
              <a:avLst>
                <a:gd name="adj1" fmla="val 68589"/>
                <a:gd name="adj2" fmla="val 37608"/>
              </a:avLst>
            </a:prstGeom>
            <a:gradFill>
              <a:gsLst>
                <a:gs pos="0">
                  <a:srgbClr val="FFFF0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09447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FF00"/>
                  </a:solidFill>
                </a:rPr>
                <a:t>Estimated Time</a:t>
              </a:r>
              <a:r>
                <a:rPr lang="en-US" dirty="0">
                  <a:solidFill>
                    <a:srgbClr val="FFFFFF"/>
                  </a:solidFill>
                </a:rPr>
                <a:t> to Provide Individual Service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066098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FF00"/>
                  </a:solidFill>
                </a:rPr>
                <a:t>Fully-Burdened Hourly Rates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>
                  <a:solidFill>
                    <a:srgbClr val="FFFFFF"/>
                  </a:solidFill>
                </a:rPr>
                <a:t>for All Personnel Directly Involved in Service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552797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FF00"/>
                  </a:solidFill>
                </a:rPr>
                <a:t>Other</a:t>
              </a:r>
              <a:r>
                <a:rPr lang="en-US" dirty="0">
                  <a:solidFill>
                    <a:srgbClr val="FFFFFF"/>
                  </a:solidFill>
                </a:rPr>
                <a:t> Materials or Supplies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5400000">
              <a:off x="4770153" y="2044245"/>
              <a:ext cx="365692" cy="381000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dirty="0">
                  <a:solidFill>
                    <a:srgbClr val="000099"/>
                  </a:solidFill>
                </a:rPr>
                <a:t>Outcome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63129" y="4839487"/>
              <a:ext cx="4115024" cy="761623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 dirty="0">
                  <a:solidFill>
                    <a:srgbClr val="FFFF00"/>
                  </a:solidFill>
                </a:rPr>
                <a:t>Maximum Fee Amount</a:t>
              </a:r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Cost Study Approach &amp; Methodology</a:t>
            </a:r>
          </a:p>
        </p:txBody>
      </p:sp>
      <p:sp>
        <p:nvSpPr>
          <p:cNvPr id="125958" name="TextBox 7"/>
          <p:cNvSpPr txBox="1">
            <a:spLocks noChangeArrowheads="1"/>
          </p:cNvSpPr>
          <p:nvPr/>
        </p:nvSpPr>
        <p:spPr bwMode="auto">
          <a:xfrm>
            <a:off x="5792788" y="2819400"/>
            <a:ext cx="379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+</a:t>
            </a:r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b="0" dirty="0" smtClean="0">
                <a:solidFill>
                  <a:srgbClr val="FFFFFF"/>
                </a:solidFill>
              </a:rPr>
              <a:t>Slide </a:t>
            </a:r>
            <a:fld id="{70FDFC5D-048B-4032-B9C1-8BB367D00781}" type="slidenum">
              <a:rPr lang="en-US" b="0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</a:pPr>
              <a:t>16</a:t>
            </a:fld>
            <a:endParaRPr lang="en-US" b="0" dirty="0" smtClean="0">
              <a:solidFill>
                <a:srgbClr val="FFFFFF"/>
              </a:solidFill>
            </a:endParaRPr>
          </a:p>
        </p:txBody>
      </p:sp>
      <p:sp>
        <p:nvSpPr>
          <p:cNvPr id="129027" name="Rectangle 4"/>
          <p:cNvSpPr>
            <a:spLocks noChangeArrowheads="1"/>
          </p:cNvSpPr>
          <p:nvPr/>
        </p:nvSpPr>
        <p:spPr bwMode="auto">
          <a:xfrm>
            <a:off x="1447800" y="990600"/>
            <a:ext cx="662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4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 </a:t>
            </a:r>
            <a:r>
              <a:rPr lang="en-US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Planner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Example: Fully Burdened Hourly Rate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83586"/>
              </p:ext>
            </p:extLst>
          </p:nvPr>
        </p:nvGraphicFramePr>
        <p:xfrm>
          <a:off x="1543050" y="1493833"/>
          <a:ext cx="6000750" cy="43735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8630"/>
                <a:gridCol w="1321060"/>
                <a:gridCol w="1321060"/>
              </a:tblGrid>
              <a:tr h="37080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Direct Salaries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$121,285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Direct Benefits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$62,043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effectLst/>
                        </a:rPr>
                        <a:t>Direct Salary &amp; Benefits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$183,328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623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/>
                        </a:rPr>
                        <a:t>÷ “</a:t>
                      </a:r>
                      <a:r>
                        <a:rPr lang="en-US" sz="1800" dirty="0" smtClean="0">
                          <a:effectLst/>
                        </a:rPr>
                        <a:t>Billable” Hours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1,500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007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</a:rPr>
                        <a:t>Direct Salaries &amp; Benefits Hourly Rate</a:t>
                      </a:r>
                      <a:endParaRPr lang="en-US" sz="18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</a:rPr>
                        <a:t>$</a:t>
                      </a:r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</a:rPr>
                        <a:t>122.22</a:t>
                      </a:r>
                      <a:endParaRPr lang="en-US" sz="18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Overhead Costs:</a:t>
                      </a: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pPr marL="228600" indent="0"/>
                      <a:r>
                        <a:rPr lang="en-US" sz="1800" dirty="0" smtClean="0">
                          <a:effectLst/>
                        </a:rPr>
                        <a:t>Services &amp; Supplies</a:t>
                      </a: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</a:t>
                      </a:r>
                      <a:r>
                        <a:rPr lang="en-US" sz="1800" dirty="0" smtClean="0">
                          <a:effectLst/>
                        </a:rPr>
                        <a:t>23.57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pPr marL="228600" indent="0"/>
                      <a:r>
                        <a:rPr lang="en-US" sz="1800" dirty="0" smtClean="0">
                          <a:effectLst/>
                        </a:rPr>
                        <a:t>Citywide Administration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$14.74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pPr marL="228600" indent="0"/>
                      <a:r>
                        <a:rPr lang="en-US" sz="1800" dirty="0" smtClean="0">
                          <a:effectLst/>
                        </a:rPr>
                        <a:t>Supervision &amp; Support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$24.29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pPr marL="2286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Indirect</a:t>
                      </a:r>
                      <a:r>
                        <a:rPr lang="en-US" sz="1800" baseline="0" dirty="0" smtClean="0">
                          <a:effectLst/>
                          <a:latin typeface="+mn-lt"/>
                        </a:rPr>
                        <a:t> Support Services</a:t>
                      </a:r>
                      <a:endParaRPr lang="en-US" sz="1800" dirty="0" smtClean="0">
                        <a:effectLst/>
                        <a:latin typeface="+mn-lt"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$12.35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effectLst/>
                        </a:rPr>
                        <a:t>$74.95</a:t>
                      </a:r>
                      <a:endParaRPr lang="en-US" sz="1800" dirty="0"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Fully</a:t>
                      </a:r>
                      <a:r>
                        <a:rPr lang="en-US" sz="180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Burdened Hourly Rate</a:t>
                      </a:r>
                      <a:endParaRPr lang="en-US" sz="1800" dirty="0" smtClean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</a:rPr>
                        <a:t>$197.17</a:t>
                      </a:r>
                      <a:endParaRPr lang="en-US" sz="18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91459" marR="91459" marT="45716" marB="4571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885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D5AF5D9C-95B8-4422-952C-D8705F98C147}" type="slidenum">
              <a:rPr lang="en-US" b="0" smtClean="0">
                <a:solidFill>
                  <a:srgbClr val="FFFFFF"/>
                </a:solidFill>
                <a:effectLst/>
              </a:rPr>
              <a:pPr>
                <a:buFont typeface="Wingdings" pitchFamily="2" charset="2"/>
                <a:buNone/>
              </a:pPr>
              <a:t>17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3191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sz="2000" kern="0" dirty="0" smtClean="0">
                <a:solidFill>
                  <a:srgbClr val="FFFF00"/>
                </a:solidFill>
                <a:effectLst/>
              </a:rPr>
              <a:t>Time Estimate Calculation: Mills Act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2016 Fee Study Results</a:t>
            </a:r>
          </a:p>
        </p:txBody>
      </p:sp>
      <p:graphicFrame>
        <p:nvGraphicFramePr>
          <p:cNvPr id="3" name="Table Placeholder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05024145"/>
              </p:ext>
            </p:extLst>
          </p:nvPr>
        </p:nvGraphicFramePr>
        <p:xfrm>
          <a:off x="609600" y="1859528"/>
          <a:ext cx="8011571" cy="24686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7748"/>
                <a:gridCol w="1019493"/>
                <a:gridCol w="961707"/>
                <a:gridCol w="990600"/>
                <a:gridCol w="990600"/>
                <a:gridCol w="1066800"/>
                <a:gridCol w="1054623"/>
              </a:tblGrid>
              <a:tr h="59431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Planner</a:t>
                      </a:r>
                    </a:p>
                  </a:txBody>
                  <a:tcPr marT="45696" marB="4569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Principal Planner</a:t>
                      </a:r>
                    </a:p>
                  </a:txBody>
                  <a:tcPr marT="45696" marB="4569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Sr. Office Services Specialist</a:t>
                      </a:r>
                    </a:p>
                  </a:txBody>
                  <a:tcPr marT="45696" marB="4569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Planning Intern</a:t>
                      </a:r>
                    </a:p>
                  </a:txBody>
                  <a:tcPr marT="45696" marB="4569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Building Code Specialist</a:t>
                      </a:r>
                    </a:p>
                  </a:txBody>
                  <a:tcPr marT="45696" marB="4569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75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Total Hours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8.00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1.00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1.00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50.00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1.00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7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 Fully Burdened</a:t>
                      </a:r>
                      <a:r>
                        <a:rPr lang="en-US" sz="1400" baseline="0" dirty="0" smtClean="0"/>
                        <a:t> Hourly Rate</a:t>
                      </a:r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$160.72</a:t>
                      </a: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$197.17</a:t>
                      </a:r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$121.60</a:t>
                      </a:r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$93.19</a:t>
                      </a:r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$166.05</a:t>
                      </a:r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75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Total Cost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$1,285.76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$197.17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$121.60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$4,659.50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$166.05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$6,430.08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75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Other Support Costs*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$1,251.00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75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$7,681.08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457200" y="4800600"/>
            <a:ext cx="7391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1400" dirty="0" smtClean="0"/>
              <a:t>* </a:t>
            </a:r>
            <a:r>
              <a:rPr lang="en-US" sz="1400" u="sng" dirty="0" smtClean="0"/>
              <a:t>Other Support Costs</a:t>
            </a:r>
            <a:r>
              <a:rPr lang="en-US" sz="1400" dirty="0" smtClean="0"/>
              <a:t> include general support from other departments that are fee related:</a:t>
            </a:r>
          </a:p>
          <a:p>
            <a:pPr marL="1028700" lvl="1" eaLnBrk="0" fontAlgn="base" hangingPunct="0">
              <a:spcAft>
                <a:spcPct val="0"/>
              </a:spcAft>
              <a:buFontTx/>
              <a:buChar char="-"/>
            </a:pPr>
            <a:r>
              <a:rPr lang="en-US" sz="1400" dirty="0" smtClean="0"/>
              <a:t>Neighborhood Services</a:t>
            </a:r>
          </a:p>
          <a:p>
            <a:pPr marL="1028700" lvl="1" eaLnBrk="0" fontAlgn="base" hangingPunct="0">
              <a:spcAft>
                <a:spcPct val="0"/>
              </a:spcAft>
              <a:buFontTx/>
              <a:buChar char="-"/>
            </a:pPr>
            <a:r>
              <a:rPr lang="en-US" sz="1400" dirty="0" smtClean="0"/>
              <a:t>Building &amp; Safety</a:t>
            </a:r>
          </a:p>
          <a:p>
            <a:pPr marL="1028700" lvl="1" eaLnBrk="0" fontAlgn="base" hangingPunct="0">
              <a:spcAft>
                <a:spcPct val="0"/>
              </a:spcAft>
              <a:buFontTx/>
              <a:buChar char="-"/>
            </a:pPr>
            <a:r>
              <a:rPr lang="en-US" sz="1400" dirty="0" smtClean="0"/>
              <a:t>Engineering</a:t>
            </a:r>
          </a:p>
          <a:p>
            <a:pPr marL="1028700" lvl="1" eaLnBrk="0" fontAlgn="base" hangingPunct="0">
              <a:spcAft>
                <a:spcPct val="0"/>
              </a:spcAft>
              <a:buFontTx/>
              <a:buChar char="-"/>
            </a:pPr>
            <a:r>
              <a:rPr lang="en-US" sz="1400" dirty="0" smtClean="0"/>
              <a:t>Fire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3992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18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FF"/>
                </a:solidFill>
              </a:rPr>
              <a:t>Comparison with Nearby Jurisdictions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FFFF00"/>
                </a:solidFill>
              </a:rPr>
              <a:t>Mills Act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905521373"/>
              </p:ext>
            </p:extLst>
          </p:nvPr>
        </p:nvGraphicFramePr>
        <p:xfrm>
          <a:off x="228600" y="1066800"/>
          <a:ext cx="8763000" cy="4541700"/>
        </p:xfrm>
        <a:graphic>
          <a:graphicData uri="http://schemas.openxmlformats.org/drawingml/2006/table">
            <a:tbl>
              <a:tblPr/>
              <a:tblGrid>
                <a:gridCol w="1740232"/>
                <a:gridCol w="1143331"/>
                <a:gridCol w="1155037"/>
                <a:gridCol w="472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City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SFR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/Comm./Ind.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Basis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Los Angeles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$250.00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$1,142.00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partially subsidized (though actual cost to owner may increase per note below)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49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Pasadena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$1,072.50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$2,145.00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appears partially subsidized (info pending)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4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South Pasadena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$1,115.00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$1,115.00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 Mills Act, figure reflects staff time recapture (per So. Pas. Staff, preservation commission does most of work). Plus $615 Designation fee.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West Hollywood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$798.00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$798.00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partially subsidized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5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Santa Monica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(iii)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Fee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4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Long Beach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Varies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Varies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Fees are partially subsidized per city staff; Plus $83.07 pre-app. fee, $218.60 annual inspection fee, $912.66 Designation fee &amp; $1,103.93 per unit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5638800"/>
            <a:ext cx="670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00"/>
                </a:solidFill>
              </a:rPr>
              <a:t>i - LA Mills Act cost increases for properties priced over the City’s $1.5 million valuation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smtClean="0">
                <a:solidFill>
                  <a:srgbClr val="FFFF00"/>
                </a:solidFill>
              </a:rPr>
              <a:t>   threshold, which also required submission of a costly Historic Structure Report.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00"/>
                </a:solidFill>
              </a:rPr>
              <a:t>i</a:t>
            </a:r>
            <a:r>
              <a:rPr lang="en-US" sz="1200" dirty="0" smtClean="0">
                <a:solidFill>
                  <a:srgbClr val="FFFF00"/>
                </a:solidFill>
              </a:rPr>
              <a:t>i -Pasadena subsidizes designation by waiving the fee; the full cost recovery value for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smtClean="0">
                <a:solidFill>
                  <a:srgbClr val="FFFF00"/>
                </a:solidFill>
              </a:rPr>
              <a:t>   designation is calculated at $3,558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00"/>
                </a:solidFill>
              </a:rPr>
              <a:t>i</a:t>
            </a:r>
            <a:r>
              <a:rPr lang="en-US" sz="1200" dirty="0" smtClean="0">
                <a:solidFill>
                  <a:srgbClr val="FFFF00"/>
                </a:solidFill>
              </a:rPr>
              <a:t>ii - No Fee</a:t>
            </a:r>
          </a:p>
        </p:txBody>
      </p:sp>
    </p:spTree>
    <p:extLst>
      <p:ext uri="{BB962C8B-B14F-4D97-AF65-F5344CB8AC3E}">
        <p14:creationId xmlns:p14="http://schemas.microsoft.com/office/powerpoint/2010/main" val="4023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19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FFFF"/>
                </a:solidFill>
              </a:rPr>
              <a:t>Fee Options for Council Consideration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FF00"/>
                </a:solidFill>
              </a:rPr>
              <a:t>CDD</a:t>
            </a:r>
            <a:r>
              <a:rPr lang="en-US" sz="2400" dirty="0" smtClean="0">
                <a:solidFill>
                  <a:srgbClr val="FFFF00"/>
                </a:solidFill>
              </a:rPr>
              <a:t> - Planning Fees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748527227"/>
              </p:ext>
            </p:extLst>
          </p:nvPr>
        </p:nvGraphicFramePr>
        <p:xfrm>
          <a:off x="1066800" y="1219200"/>
          <a:ext cx="6858000" cy="2266041"/>
        </p:xfrm>
        <a:graphic>
          <a:graphicData uri="http://schemas.openxmlformats.org/drawingml/2006/table">
            <a:tbl>
              <a:tblPr/>
              <a:tblGrid>
                <a:gridCol w="2170669"/>
                <a:gridCol w="1093850"/>
                <a:gridCol w="1305808"/>
                <a:gridCol w="1144673"/>
                <a:gridCol w="1143000"/>
              </a:tblGrid>
              <a:tr h="815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Revised Proposed Fee**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431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Process a Mills Act Request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$1,479.75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$7,681.08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$5,760.81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$3,840.54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$1,920.27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$7,000.00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7912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60, Fee #56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00"/>
                </a:solidFill>
              </a:rPr>
              <a:t>* Total Current Fee includes Technology Surcharge for 2015-16,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00"/>
                </a:solidFill>
              </a:rPr>
              <a:t>   also zoning surcharge applies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00"/>
                </a:solidFill>
              </a:rPr>
              <a:t>** The original proposed fee was $1,300 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09600" y="3657600"/>
            <a:ext cx="8305800" cy="23622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Owners’ Average tax savings per property per year: $7,382</a:t>
            </a:r>
          </a:p>
          <a:p>
            <a:pPr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Owners’ Median tax savings: $6,776</a:t>
            </a:r>
          </a:p>
          <a:p>
            <a:pPr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City’s average tax loss revenues per property per year: $1,010</a:t>
            </a:r>
          </a:p>
          <a:p>
            <a:pPr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Average Percent of Tax Break: 54%</a:t>
            </a:r>
          </a:p>
          <a:p>
            <a:pPr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Median Percent of Tax Break: 58%</a:t>
            </a:r>
          </a:p>
        </p:txBody>
      </p:sp>
    </p:spTree>
    <p:extLst>
      <p:ext uri="{BB962C8B-B14F-4D97-AF65-F5344CB8AC3E}">
        <p14:creationId xmlns:p14="http://schemas.microsoft.com/office/powerpoint/2010/main" val="3907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1543050" algn="l"/>
              </a:tabLst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3, Budget Study Session #1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FY 2015-16 Update, Year End Projection &amp; Adjustments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Organizational </a:t>
            </a:r>
            <a:r>
              <a:rPr lang="en-US" dirty="0" smtClean="0">
                <a:effectLst/>
              </a:rPr>
              <a:t>Profile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General Fund Forecast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FY </a:t>
            </a:r>
            <a:r>
              <a:rPr lang="en-US" dirty="0" smtClean="0">
                <a:effectLst/>
              </a:rPr>
              <a:t>2016-17 </a:t>
            </a:r>
            <a:r>
              <a:rPr lang="en-US" dirty="0">
                <a:effectLst/>
              </a:rPr>
              <a:t>Proposed General Fund </a:t>
            </a:r>
            <a:r>
              <a:rPr lang="en-US" dirty="0" smtClean="0">
                <a:effectLst/>
              </a:rPr>
              <a:t>Budget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Budget Calendar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May 10, Budget Study Session #2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Summary of Appropriations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Capital Improvement Program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/>
              <a:t>Proposed New Fees &amp; Increases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endParaRPr lang="en-US" sz="10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148C3CA-1A9F-4725-8E2C-7DE7285166F6}" type="slidenum">
              <a:rPr lang="en-US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5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86E6CBE-1876-4097-8AF9-42C3F4CF3825}" type="slidenum">
              <a:rPr lang="en-US" b="0" smtClean="0">
                <a:solidFill>
                  <a:srgbClr val="FFFFFF"/>
                </a:solidFill>
                <a:effectLst/>
              </a:rPr>
              <a:pPr/>
              <a:t>20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04800" y="1447800"/>
            <a:ext cx="8610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</a:rPr>
              <a:t>Total Number of Fees for City Services – </a:t>
            </a:r>
            <a:r>
              <a:rPr lang="en-US" sz="2000" b="1" dirty="0" smtClean="0">
                <a:solidFill>
                  <a:srgbClr val="FFFFFF"/>
                </a:solidFill>
              </a:rPr>
              <a:t>2,420</a:t>
            </a:r>
            <a:endParaRPr lang="en-US" sz="2000" b="1" dirty="0">
              <a:solidFill>
                <a:srgbClr val="FFFFFF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No Changes – </a:t>
            </a:r>
            <a:r>
              <a:rPr lang="en-US" sz="2000" dirty="0" smtClean="0">
                <a:solidFill>
                  <a:srgbClr val="FFFFFF"/>
                </a:solidFill>
              </a:rPr>
              <a:t>1,676</a:t>
            </a:r>
            <a:endParaRPr lang="en-US" sz="2000" dirty="0">
              <a:solidFill>
                <a:srgbClr val="FFFFFF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Fee Deletion – 77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Decreases to Existing Fees – </a:t>
            </a:r>
            <a:r>
              <a:rPr lang="en-US" sz="2000" dirty="0" smtClean="0">
                <a:solidFill>
                  <a:srgbClr val="FFFFFF"/>
                </a:solidFill>
              </a:rPr>
              <a:t>75</a:t>
            </a:r>
            <a:endParaRPr lang="en-US" sz="2000" dirty="0">
              <a:solidFill>
                <a:srgbClr val="FFFFFF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Increase to Existing Fees – </a:t>
            </a:r>
            <a:r>
              <a:rPr lang="en-US" sz="2000" dirty="0" smtClean="0">
                <a:solidFill>
                  <a:srgbClr val="FFFFFF"/>
                </a:solidFill>
              </a:rPr>
              <a:t>238</a:t>
            </a:r>
            <a:endParaRPr lang="en-US" sz="2000" dirty="0">
              <a:solidFill>
                <a:srgbClr val="FFFFFF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</a:rPr>
              <a:t>CPI Increases to Existing Fees – 302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 smtClean="0">
                <a:solidFill>
                  <a:srgbClr val="FFFFFF"/>
                </a:solidFill>
              </a:rPr>
              <a:t>New </a:t>
            </a:r>
            <a:r>
              <a:rPr lang="en-US" sz="2000" dirty="0">
                <a:solidFill>
                  <a:srgbClr val="FFFFFF"/>
                </a:solidFill>
              </a:rPr>
              <a:t>Fees – </a:t>
            </a:r>
            <a:r>
              <a:rPr lang="en-US" sz="2000" dirty="0" smtClean="0">
                <a:solidFill>
                  <a:srgbClr val="FFFFFF"/>
                </a:solidFill>
              </a:rPr>
              <a:t>52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534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FY 2016-17 Citywide Fee Schedule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Proposed Fee Changes</a:t>
            </a:r>
          </a:p>
        </p:txBody>
      </p:sp>
    </p:spTree>
    <p:extLst>
      <p:ext uri="{BB962C8B-B14F-4D97-AF65-F5344CB8AC3E}">
        <p14:creationId xmlns:p14="http://schemas.microsoft.com/office/powerpoint/2010/main" val="2714012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17, Budget Study Session #3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City Council 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Priorities</a:t>
            </a:r>
          </a:p>
          <a:p>
            <a:pPr lvl="2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Principles of Compensation Management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Salary &amp; Benefit History &amp; General Fund Forecast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Summary of Appropriations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General Fund by Department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All </a:t>
            </a:r>
            <a:r>
              <a:rPr lang="en-US" sz="1600" dirty="0" smtClean="0">
                <a:solidFill>
                  <a:srgbClr val="FFFFFF"/>
                </a:solidFill>
                <a:effectLst/>
              </a:rPr>
              <a:t>Funds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Citywide Fee Schedule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Alternative Budget Scenarios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Revenue / Resources Options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General Fund </a:t>
            </a:r>
            <a:r>
              <a:rPr lang="en-US" sz="1600" dirty="0" smtClean="0">
                <a:solidFill>
                  <a:srgbClr val="FFFFFF"/>
                </a:solidFill>
                <a:effectLst/>
              </a:rPr>
              <a:t>Reduction Options</a:t>
            </a:r>
            <a:endParaRPr lang="en-US" sz="1600" dirty="0">
              <a:solidFill>
                <a:srgbClr val="FFFFFF"/>
              </a:solidFill>
              <a:effectLst/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24, Budget Hearing, 6pm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June 14, Budget Adoption, 6pm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148C3CA-1A9F-4725-8E2C-7DE7285166F6}" type="slidenum">
              <a:rPr lang="en-US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5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148C3CA-1A9F-4725-8E2C-7DE7285166F6}" type="slidenum">
              <a:rPr lang="en-US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by Department (1 of 2)</a:t>
            </a:r>
          </a:p>
        </p:txBody>
      </p:sp>
      <p:graphicFrame>
        <p:nvGraphicFramePr>
          <p:cNvPr id="11816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81842"/>
              </p:ext>
            </p:extLst>
          </p:nvPr>
        </p:nvGraphicFramePr>
        <p:xfrm>
          <a:off x="228600" y="1066800"/>
          <a:ext cx="8534400" cy="963613"/>
        </p:xfrm>
        <a:graphic>
          <a:graphicData uri="http://schemas.openxmlformats.org/drawingml/2006/table">
            <a:tbl>
              <a:tblPr/>
              <a:tblGrid>
                <a:gridCol w="3200400"/>
                <a:gridCol w="1371600"/>
                <a:gridCol w="1676400"/>
                <a:gridCol w="1219200"/>
                <a:gridCol w="106680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917907"/>
              </p:ext>
            </p:extLst>
          </p:nvPr>
        </p:nvGraphicFramePr>
        <p:xfrm>
          <a:off x="304801" y="1752600"/>
          <a:ext cx="8229601" cy="3581402"/>
        </p:xfrm>
        <a:graphic>
          <a:graphicData uri="http://schemas.openxmlformats.org/drawingml/2006/table">
            <a:tbl>
              <a:tblPr/>
              <a:tblGrid>
                <a:gridCol w="2895599"/>
                <a:gridCol w="1447800"/>
                <a:gridCol w="1600200"/>
                <a:gridCol w="1371600"/>
                <a:gridCol w="914402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Administrative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5,501,035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5,341,567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(159,468)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(2.9%)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Attorney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3,190,013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3,548,439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358,426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Clerk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1,054,463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1,349,630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295,167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28.0%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Treasurer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665,123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742,164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77,041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Development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9,845,834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14,943,660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5,097,826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1.8</a:t>
                      </a:r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Services &amp; Parks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10,499,841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12,631,020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2,131,179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Fire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45,027,061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48,702,523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3,675,462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8.16%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Human Resources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2,660,726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2,654,861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(5,865)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(0.2%)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Library, Arts &amp; Culture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8,488,883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9,594,695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1,105,812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83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958C49C6-4521-40E8-BAB9-8D465C50EDDE}" type="slidenum">
              <a:rPr lang="en-US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by Department (2 of 2)</a:t>
            </a:r>
          </a:p>
        </p:txBody>
      </p:sp>
      <p:graphicFrame>
        <p:nvGraphicFramePr>
          <p:cNvPr id="11837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366254"/>
              </p:ext>
            </p:extLst>
          </p:nvPr>
        </p:nvGraphicFramePr>
        <p:xfrm>
          <a:off x="228600" y="1066800"/>
          <a:ext cx="8686800" cy="963613"/>
        </p:xfrm>
        <a:graphic>
          <a:graphicData uri="http://schemas.openxmlformats.org/drawingml/2006/table">
            <a:tbl>
              <a:tblPr/>
              <a:tblGrid>
                <a:gridCol w="3257550"/>
                <a:gridCol w="1396093"/>
                <a:gridCol w="1706336"/>
                <a:gridCol w="1240971"/>
                <a:gridCol w="108585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98003"/>
              </p:ext>
            </p:extLst>
          </p:nvPr>
        </p:nvGraphicFramePr>
        <p:xfrm>
          <a:off x="304800" y="1758631"/>
          <a:ext cx="8458200" cy="3118169"/>
        </p:xfrm>
        <a:graphic>
          <a:graphicData uri="http://schemas.openxmlformats.org/drawingml/2006/table">
            <a:tbl>
              <a:tblPr/>
              <a:tblGrid>
                <a:gridCol w="2859557"/>
                <a:gridCol w="1560043"/>
                <a:gridCol w="1524000"/>
                <a:gridCol w="1524000"/>
                <a:gridCol w="9906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Management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3,869,062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 4,392,282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  523,220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13.5%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Police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70,301,071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72,730,666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2,429,595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Public Works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17,964,870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14,184,318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(3,780,552)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(21.0%)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Transfers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2,125,441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3,067,327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941,886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Retirement Incentive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Non-Departmental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(800,000)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(100.0%)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182,890,934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194,780,663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11,889,729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6.5%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09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45ED9-B181-441D-8305-8FF644F72C5E}" type="slidenum">
              <a:rPr lang="en-US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>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351965"/>
              </p:ext>
            </p:extLst>
          </p:nvPr>
        </p:nvGraphicFramePr>
        <p:xfrm>
          <a:off x="304800" y="1219200"/>
          <a:ext cx="8458200" cy="3835400"/>
        </p:xfrm>
        <a:graphic>
          <a:graphicData uri="http://schemas.openxmlformats.org/drawingml/2006/table">
            <a:tbl>
              <a:tblPr/>
              <a:tblGrid>
                <a:gridCol w="2932469"/>
                <a:gridCol w="1563331"/>
                <a:gridCol w="1600200"/>
                <a:gridCol w="1447800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182,890,934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194,780,663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11,889,729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103,702,342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100,630,978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(3,071,364)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(3.0%)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13,755,000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25,362,000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11,607,000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797,829,593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819,533,134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21,703,541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2.7%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7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Conclusion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FY 2016-17 Budget Themes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Slide </a:t>
            </a:r>
            <a:fld id="{BFAF3632-90A6-4143-988B-78AE1C709B7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990600"/>
            <a:ext cx="8077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Sustainability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Long-term infrastructure investments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Zero Waste, Renewable Energy &amp; Water Conservation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Security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Maintain </a:t>
            </a:r>
            <a:r>
              <a:rPr lang="en-US" dirty="0" smtClean="0"/>
              <a:t>structure </a:t>
            </a:r>
            <a:r>
              <a:rPr lang="en-US" dirty="0"/>
              <a:t>b</a:t>
            </a:r>
            <a:r>
              <a:rPr lang="en-US" dirty="0" smtClean="0"/>
              <a:t>alance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Ensure coverages and field strength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Predictive, anticipatory and smart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Livability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Affordable housing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Parks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Traffic, congestion &amp; mobility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Unique and desirable quality of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Value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Best service for fairest costs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Understand, balance revenue and cost 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Field </a:t>
            </a:r>
            <a:r>
              <a:rPr lang="en-US" dirty="0"/>
              <a:t>the </a:t>
            </a:r>
            <a:r>
              <a:rPr lang="en-US" dirty="0" smtClean="0"/>
              <a:t>team capable of exceptional customer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Optimism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Big Ideas, Moonshots and Precision Execution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Building community, one person at a time</a:t>
            </a:r>
          </a:p>
        </p:txBody>
      </p:sp>
    </p:spTree>
    <p:extLst>
      <p:ext uri="{BB962C8B-B14F-4D97-AF65-F5344CB8AC3E}">
        <p14:creationId xmlns:p14="http://schemas.microsoft.com/office/powerpoint/2010/main" val="237993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58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FFFFFF"/>
                </a:solidFill>
              </a:rPr>
              <a:t>Mills Act Fee Consideration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372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9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FFFF"/>
                </a:solidFill>
              </a:rPr>
              <a:t>Fee Options for Council Consideration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FF00"/>
                </a:solidFill>
              </a:rPr>
              <a:t>CDD</a:t>
            </a:r>
            <a:r>
              <a:rPr lang="en-US" sz="2400" dirty="0" smtClean="0">
                <a:solidFill>
                  <a:srgbClr val="FFFF00"/>
                </a:solidFill>
              </a:rPr>
              <a:t> - Planning Fees/Mills Act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906869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60, Fee #56.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Total Current Fee of $1,479.75 includes Technology Surcharge for 2015-16,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00"/>
                </a:solidFill>
              </a:rPr>
              <a:t>    also zoning surcharge applies. 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$7,681.08 is the full cost.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04800" y="1219200"/>
            <a:ext cx="8610600" cy="44958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Option 1:  $1,300 as originally recommended by Staff</a:t>
            </a:r>
          </a:p>
          <a:p>
            <a:pPr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Option 2:  $1,500 for Single Family Residential Properties</a:t>
            </a:r>
          </a:p>
          <a:p>
            <a:pPr marL="1371600" lvl="4" indent="0">
              <a:spcAft>
                <a:spcPts val="60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$3,000 for Multifamily/Commercial Properties</a:t>
            </a:r>
            <a:endParaRPr lang="en-US" sz="2000" kern="0" dirty="0">
              <a:solidFill>
                <a:srgbClr val="FFFFFF"/>
              </a:solidFill>
              <a:effectLst/>
            </a:endParaRPr>
          </a:p>
          <a:p>
            <a:pPr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Option 3:  $3,500</a:t>
            </a:r>
          </a:p>
          <a:p>
            <a:pPr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Option 4:  Assessed Valuation (AV) Based Fee Structure</a:t>
            </a:r>
          </a:p>
          <a:p>
            <a:pPr marL="1371600" lvl="4" indent="0">
              <a:spcAft>
                <a:spcPts val="60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$1,250 for Up </a:t>
            </a:r>
            <a:r>
              <a:rPr lang="en-US" sz="2000" kern="0" dirty="0">
                <a:solidFill>
                  <a:srgbClr val="FFFFFF"/>
                </a:solidFill>
                <a:effectLst/>
              </a:rPr>
              <a:t>to $750 thousand </a:t>
            </a:r>
            <a:r>
              <a:rPr lang="en-US" sz="2000" kern="0" dirty="0" smtClean="0">
                <a:solidFill>
                  <a:srgbClr val="FFFFFF"/>
                </a:solidFill>
                <a:effectLst/>
              </a:rPr>
              <a:t>AV</a:t>
            </a:r>
            <a:endParaRPr lang="en-US" sz="2000" kern="0" dirty="0">
              <a:solidFill>
                <a:srgbClr val="FFFFFF"/>
              </a:solidFill>
              <a:effectLst/>
            </a:endParaRPr>
          </a:p>
          <a:p>
            <a:pPr marL="1371600" lvl="4" indent="0">
              <a:spcAft>
                <a:spcPts val="60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$2,000 for $750 </a:t>
            </a:r>
            <a:r>
              <a:rPr lang="en-US" sz="2000" kern="0" dirty="0">
                <a:solidFill>
                  <a:srgbClr val="FFFFFF"/>
                </a:solidFill>
                <a:effectLst/>
              </a:rPr>
              <a:t>T</a:t>
            </a:r>
            <a:r>
              <a:rPr lang="en-US" sz="2000" kern="0" dirty="0" smtClean="0">
                <a:solidFill>
                  <a:srgbClr val="FFFFFF"/>
                </a:solidFill>
                <a:effectLst/>
              </a:rPr>
              <a:t>housand </a:t>
            </a:r>
            <a:r>
              <a:rPr lang="en-US" sz="2000" kern="0" dirty="0">
                <a:solidFill>
                  <a:srgbClr val="FFFFFF"/>
                </a:solidFill>
                <a:effectLst/>
              </a:rPr>
              <a:t>to $1 Million </a:t>
            </a:r>
            <a:r>
              <a:rPr lang="en-US" sz="2000" kern="0" dirty="0" smtClean="0">
                <a:solidFill>
                  <a:srgbClr val="FFFFFF"/>
                </a:solidFill>
                <a:effectLst/>
              </a:rPr>
              <a:t>AV</a:t>
            </a:r>
            <a:endParaRPr lang="en-US" sz="2000" kern="0" dirty="0">
              <a:solidFill>
                <a:srgbClr val="FFFFFF"/>
              </a:solidFill>
              <a:effectLst/>
            </a:endParaRPr>
          </a:p>
          <a:p>
            <a:pPr marL="1371600" lvl="4" indent="0">
              <a:spcAft>
                <a:spcPts val="60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$3,000 for $1 </a:t>
            </a:r>
            <a:r>
              <a:rPr lang="en-US" sz="2000" kern="0" dirty="0">
                <a:solidFill>
                  <a:srgbClr val="FFFFFF"/>
                </a:solidFill>
                <a:effectLst/>
              </a:rPr>
              <a:t>Million to $1.4 Million </a:t>
            </a:r>
            <a:r>
              <a:rPr lang="en-US" sz="2000" kern="0" dirty="0" smtClean="0">
                <a:solidFill>
                  <a:srgbClr val="FFFFFF"/>
                </a:solidFill>
                <a:effectLst/>
              </a:rPr>
              <a:t>AV</a:t>
            </a:r>
            <a:endParaRPr lang="en-US" sz="2000" kern="0" dirty="0">
              <a:solidFill>
                <a:srgbClr val="FFFFFF"/>
              </a:solidFill>
              <a:effectLst/>
            </a:endParaRPr>
          </a:p>
          <a:p>
            <a:pPr marL="1371600" lvl="4" indent="0">
              <a:spcAft>
                <a:spcPts val="60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$3,500 or $4,000 for $1.4 </a:t>
            </a:r>
            <a:r>
              <a:rPr lang="en-US" sz="2000" kern="0" dirty="0">
                <a:solidFill>
                  <a:srgbClr val="FFFFFF"/>
                </a:solidFill>
                <a:effectLst/>
              </a:rPr>
              <a:t>Million and up </a:t>
            </a:r>
            <a:r>
              <a:rPr lang="en-US" sz="2000" kern="0" dirty="0" smtClean="0">
                <a:solidFill>
                  <a:srgbClr val="FFFFFF"/>
                </a:solidFill>
                <a:effectLst/>
              </a:rPr>
              <a:t>AV</a:t>
            </a:r>
            <a:endParaRPr lang="en-US" sz="2000" kern="0" dirty="0">
              <a:solidFill>
                <a:srgbClr val="FFFFFF"/>
              </a:solidFill>
              <a:effectLst/>
            </a:endParaRPr>
          </a:p>
          <a:p>
            <a:pPr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Option 5:  $7,000</a:t>
            </a:r>
          </a:p>
        </p:txBody>
      </p:sp>
    </p:spTree>
    <p:extLst>
      <p:ext uri="{BB962C8B-B14F-4D97-AF65-F5344CB8AC3E}">
        <p14:creationId xmlns:p14="http://schemas.microsoft.com/office/powerpoint/2010/main" val="292380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1603</Words>
  <Application>Microsoft Office PowerPoint</Application>
  <PresentationFormat>On-screen Show (4:3)</PresentationFormat>
  <Paragraphs>426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Beam</vt:lpstr>
      <vt:lpstr>1_Beam</vt:lpstr>
      <vt:lpstr>2_Beam</vt:lpstr>
      <vt:lpstr>3_Beam</vt:lpstr>
      <vt:lpstr>5_Beam</vt:lpstr>
      <vt:lpstr>6_Beam</vt:lpstr>
      <vt:lpstr>7_Beam</vt:lpstr>
      <vt:lpstr>4_Beam</vt:lpstr>
      <vt:lpstr>PowerPoint Presentation</vt:lpstr>
      <vt:lpstr>Budget Calendar</vt:lpstr>
      <vt:lpstr>Budget Calendar</vt:lpstr>
      <vt:lpstr>Summary of Appropriations General Fund by Department (1 of 2)</vt:lpstr>
      <vt:lpstr>Summary of Appropriations General Fund by Department (2 of 2)</vt:lpstr>
      <vt:lpstr>Summary of Appropriations All Funds</vt:lpstr>
      <vt:lpstr>Conclusion FY 2016-17 Budget Themes</vt:lpstr>
      <vt:lpstr>PowerPoint Presentation</vt:lpstr>
      <vt:lpstr>PowerPoint Presentation</vt:lpstr>
      <vt:lpstr>Questions  &amp;  Comments</vt:lpstr>
      <vt:lpstr>PowerPoint Presentation</vt:lpstr>
      <vt:lpstr>PowerPoint Presentation</vt:lpstr>
      <vt:lpstr>Citywide User Fees, Fines, Rates &amp; Charges Fee Setting Guidance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Isayan, Adrine</dc:creator>
  <cp:lastModifiedBy>Harkalyan, Armen</cp:lastModifiedBy>
  <cp:revision>17</cp:revision>
  <dcterms:created xsi:type="dcterms:W3CDTF">2016-06-07T16:20:19Z</dcterms:created>
  <dcterms:modified xsi:type="dcterms:W3CDTF">2016-06-14T22:32:19Z</dcterms:modified>
</cp:coreProperties>
</file>