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1"/>
  </p:notesMasterIdLst>
  <p:handoutMasterIdLst>
    <p:handoutMasterId r:id="rId22"/>
  </p:handoutMasterIdLst>
  <p:sldIdLst>
    <p:sldId id="303" r:id="rId3"/>
    <p:sldId id="256" r:id="rId4"/>
    <p:sldId id="356" r:id="rId5"/>
    <p:sldId id="349" r:id="rId6"/>
    <p:sldId id="328" r:id="rId7"/>
    <p:sldId id="346" r:id="rId8"/>
    <p:sldId id="355" r:id="rId9"/>
    <p:sldId id="353" r:id="rId10"/>
    <p:sldId id="354" r:id="rId11"/>
    <p:sldId id="357" r:id="rId12"/>
    <p:sldId id="344" r:id="rId13"/>
    <p:sldId id="259" r:id="rId14"/>
    <p:sldId id="330" r:id="rId15"/>
    <p:sldId id="331" r:id="rId16"/>
    <p:sldId id="350" r:id="rId17"/>
    <p:sldId id="276" r:id="rId18"/>
    <p:sldId id="311" r:id="rId19"/>
    <p:sldId id="302" r:id="rId20"/>
  </p:sldIdLst>
  <p:sldSz cx="9144000" cy="6858000" type="screen4x3"/>
  <p:notesSz cx="7023100" cy="93091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6600"/>
    <a:srgbClr val="33CC33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5429" autoAdjust="0"/>
  </p:normalViewPr>
  <p:slideViewPr>
    <p:cSldViewPr>
      <p:cViewPr>
        <p:scale>
          <a:sx n="110" d="100"/>
          <a:sy n="110" d="100"/>
        </p:scale>
        <p:origin x="-1644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54BDF9-8515-4677-9942-0171F000F8EB}" type="doc">
      <dgm:prSet loTypeId="urn:microsoft.com/office/officeart/2005/8/layout/vList2" loCatId="list" qsTypeId="urn:microsoft.com/office/officeart/2005/8/quickstyle/simple1#1" qsCatId="simple" csTypeId="urn:microsoft.com/office/officeart/2005/8/colors/colorful5" csCatId="colorful" phldr="1"/>
      <dgm:spPr/>
      <dgm:t>
        <a:bodyPr/>
        <a:lstStyle>
          <a:extLst/>
        </a:lstStyle>
        <a:p>
          <a:endParaRPr lang="en-US"/>
        </a:p>
      </dgm:t>
    </dgm:pt>
    <dgm:pt modelId="{ECBD6B98-1CBE-4BAA-AB77-4873C9DB1799}">
      <dgm:prSet phldrT="[Text]"/>
      <dgm:spPr/>
      <dgm:t>
        <a:bodyPr/>
        <a:lstStyle>
          <a:extLst/>
        </a:lstStyle>
        <a:p>
          <a:r>
            <a:rPr lang="en-US" dirty="0" smtClean="0"/>
            <a:t>Questions / Comments</a:t>
          </a:r>
          <a:endParaRPr lang="en-US" dirty="0"/>
        </a:p>
      </dgm:t>
    </dgm:pt>
    <dgm:pt modelId="{CF18F627-55D0-4D75-84BC-9F6776290819}" type="sibTrans" cxnId="{7BE48F06-505A-4F51-BA61-409D1FF34502}">
      <dgm:prSet/>
      <dgm:spPr/>
      <dgm:t>
        <a:bodyPr/>
        <a:lstStyle>
          <a:extLst/>
        </a:lstStyle>
        <a:p>
          <a:endParaRPr lang="en-US"/>
        </a:p>
      </dgm:t>
    </dgm:pt>
    <dgm:pt modelId="{A8E7F406-AFD8-48D2-8D82-E8A1F17391BF}" type="parTrans" cxnId="{7BE48F06-505A-4F51-BA61-409D1FF34502}">
      <dgm:prSet/>
      <dgm:spPr/>
      <dgm:t>
        <a:bodyPr/>
        <a:lstStyle>
          <a:extLst/>
        </a:lstStyle>
        <a:p>
          <a:endParaRPr lang="en-US"/>
        </a:p>
      </dgm:t>
    </dgm:pt>
    <dgm:pt modelId="{F50BDB3E-817D-4A89-9D71-D9E0B029567B}">
      <dgm:prSet phldrT="[Text]"/>
      <dgm:spPr/>
      <dgm:t>
        <a:bodyPr/>
        <a:lstStyle>
          <a:extLst/>
        </a:lstStyle>
        <a:p>
          <a:r>
            <a:rPr lang="en-US" dirty="0" smtClean="0"/>
            <a:t>Concrete and Pavement Repairs</a:t>
          </a:r>
          <a:endParaRPr lang="en-US" dirty="0"/>
        </a:p>
      </dgm:t>
    </dgm:pt>
    <dgm:pt modelId="{25F4C625-3E51-442C-BBB8-3FA715271B27}" type="sibTrans" cxnId="{E8EF61B1-515C-44F0-9393-3A960B69FA7A}">
      <dgm:prSet/>
      <dgm:spPr/>
      <dgm:t>
        <a:bodyPr/>
        <a:lstStyle>
          <a:extLst/>
        </a:lstStyle>
        <a:p>
          <a:endParaRPr lang="en-US"/>
        </a:p>
      </dgm:t>
    </dgm:pt>
    <dgm:pt modelId="{DE0B39BA-A6F3-455E-8022-365CCF701DB7}" type="parTrans" cxnId="{E8EF61B1-515C-44F0-9393-3A960B69FA7A}">
      <dgm:prSet/>
      <dgm:spPr/>
      <dgm:t>
        <a:bodyPr/>
        <a:lstStyle>
          <a:extLst/>
        </a:lstStyle>
        <a:p>
          <a:endParaRPr lang="en-US"/>
        </a:p>
      </dgm:t>
    </dgm:pt>
    <dgm:pt modelId="{0A6C00CB-D40A-4A63-B151-EED9EC4D3039}">
      <dgm:prSet phldrT="[Text]"/>
      <dgm:spPr/>
      <dgm:t>
        <a:bodyPr/>
        <a:lstStyle>
          <a:extLst/>
        </a:lstStyle>
        <a:p>
          <a:r>
            <a:rPr lang="en-US" dirty="0" smtClean="0"/>
            <a:t>Project Scope of Work and Locations</a:t>
          </a:r>
          <a:endParaRPr lang="en-US" dirty="0"/>
        </a:p>
      </dgm:t>
    </dgm:pt>
    <dgm:pt modelId="{369B4B0F-2564-492E-973A-A3A500AA5B83}" type="parTrans" cxnId="{5B5206EA-D27C-4B90-B260-49372B77655F}">
      <dgm:prSet/>
      <dgm:spPr/>
      <dgm:t>
        <a:bodyPr/>
        <a:lstStyle/>
        <a:p>
          <a:endParaRPr lang="en-US"/>
        </a:p>
      </dgm:t>
    </dgm:pt>
    <dgm:pt modelId="{4F55D1EC-7591-4C66-8902-2D2F34CDE844}" type="sibTrans" cxnId="{5B5206EA-D27C-4B90-B260-49372B77655F}">
      <dgm:prSet/>
      <dgm:spPr/>
      <dgm:t>
        <a:bodyPr/>
        <a:lstStyle/>
        <a:p>
          <a:endParaRPr lang="en-US"/>
        </a:p>
      </dgm:t>
    </dgm:pt>
    <dgm:pt modelId="{3D846692-E093-458C-9F82-843F7E99EBB0}">
      <dgm:prSet phldrT="[Text]" custT="1"/>
      <dgm:spPr/>
      <dgm:t>
        <a:bodyPr/>
        <a:lstStyle>
          <a:extLst/>
        </a:lstStyle>
        <a:p>
          <a:r>
            <a:rPr lang="en-US" sz="2400" b="1" dirty="0" smtClean="0"/>
            <a:t>          </a:t>
          </a:r>
          <a:r>
            <a:rPr lang="en-US" sz="2400" b="1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rPr>
            <a:t> MEETING AGENDA</a:t>
          </a:r>
          <a:endParaRPr lang="en-US" sz="2400" b="1" dirty="0"/>
        </a:p>
      </dgm:t>
    </dgm:pt>
    <dgm:pt modelId="{66181802-632B-45FD-A8A0-4D24F8C54B55}" type="parTrans" cxnId="{A32949BE-D99E-44BC-B8E4-9AB88B6E48B3}">
      <dgm:prSet/>
      <dgm:spPr/>
      <dgm:t>
        <a:bodyPr/>
        <a:lstStyle/>
        <a:p>
          <a:endParaRPr lang="en-US"/>
        </a:p>
      </dgm:t>
    </dgm:pt>
    <dgm:pt modelId="{CA528AD9-4C9A-4F50-AEBB-53A03C772839}" type="sibTrans" cxnId="{A32949BE-D99E-44BC-B8E4-9AB88B6E48B3}">
      <dgm:prSet/>
      <dgm:spPr/>
      <dgm:t>
        <a:bodyPr/>
        <a:lstStyle/>
        <a:p>
          <a:endParaRPr lang="en-US"/>
        </a:p>
      </dgm:t>
    </dgm:pt>
    <dgm:pt modelId="{16654A65-41CC-4045-8B71-E87273F4B246}">
      <dgm:prSet phldrT="[Text]"/>
      <dgm:spPr/>
      <dgm:t>
        <a:bodyPr/>
        <a:lstStyle>
          <a:extLst/>
        </a:lstStyle>
        <a:p>
          <a:r>
            <a:rPr lang="en-US" dirty="0" smtClean="0"/>
            <a:t>Street Trees</a:t>
          </a:r>
          <a:endParaRPr lang="en-US" dirty="0"/>
        </a:p>
      </dgm:t>
    </dgm:pt>
    <dgm:pt modelId="{CCF74175-5ABB-49CC-AEF8-F69A004AA02B}" type="parTrans" cxnId="{DBE8C42B-D65C-46B6-919D-11DEBEDD1496}">
      <dgm:prSet/>
      <dgm:spPr/>
      <dgm:t>
        <a:bodyPr/>
        <a:lstStyle/>
        <a:p>
          <a:endParaRPr lang="en-US"/>
        </a:p>
      </dgm:t>
    </dgm:pt>
    <dgm:pt modelId="{C3AE837C-2286-43B8-9252-4BD3E3A88C7B}" type="sibTrans" cxnId="{DBE8C42B-D65C-46B6-919D-11DEBEDD1496}">
      <dgm:prSet/>
      <dgm:spPr/>
      <dgm:t>
        <a:bodyPr/>
        <a:lstStyle/>
        <a:p>
          <a:endParaRPr lang="en-US"/>
        </a:p>
      </dgm:t>
    </dgm:pt>
    <dgm:pt modelId="{16741A9B-E407-402A-A993-0B8E814CB7BC}">
      <dgm:prSet phldrT="[Text]"/>
      <dgm:spPr/>
      <dgm:t>
        <a:bodyPr/>
        <a:lstStyle>
          <a:extLst/>
        </a:lstStyle>
        <a:p>
          <a:r>
            <a:rPr lang="en-US" dirty="0" smtClean="0"/>
            <a:t>Public Notification Process</a:t>
          </a:r>
          <a:endParaRPr lang="en-US" dirty="0"/>
        </a:p>
      </dgm:t>
    </dgm:pt>
    <dgm:pt modelId="{03A3BBBA-5BD5-448D-BF1E-5BC1ACB86A59}" type="parTrans" cxnId="{CE7D42D2-25E1-417B-8C57-3B7B8887E1E0}">
      <dgm:prSet/>
      <dgm:spPr/>
      <dgm:t>
        <a:bodyPr/>
        <a:lstStyle/>
        <a:p>
          <a:endParaRPr lang="en-US"/>
        </a:p>
      </dgm:t>
    </dgm:pt>
    <dgm:pt modelId="{12671BF0-BE85-4AC0-A210-77517837BA68}" type="sibTrans" cxnId="{CE7D42D2-25E1-417B-8C57-3B7B8887E1E0}">
      <dgm:prSet/>
      <dgm:spPr/>
      <dgm:t>
        <a:bodyPr/>
        <a:lstStyle/>
        <a:p>
          <a:endParaRPr lang="en-US"/>
        </a:p>
      </dgm:t>
    </dgm:pt>
    <dgm:pt modelId="{7DC1252D-9933-4EAC-BFA2-257248A7686F}">
      <dgm:prSet phldrT="[Text]"/>
      <dgm:spPr/>
      <dgm:t>
        <a:bodyPr/>
        <a:lstStyle>
          <a:extLst/>
        </a:lstStyle>
        <a:p>
          <a:r>
            <a:rPr lang="en-US" dirty="0" smtClean="0"/>
            <a:t>Construction Phasing /Scheduling</a:t>
          </a:r>
          <a:endParaRPr lang="en-US" dirty="0"/>
        </a:p>
      </dgm:t>
    </dgm:pt>
    <dgm:pt modelId="{9CEB695B-B19E-4193-A6FE-85CBB6FAF856}" type="sibTrans" cxnId="{7536AB42-8566-4176-8969-D7D5F6C36E66}">
      <dgm:prSet/>
      <dgm:spPr/>
      <dgm:t>
        <a:bodyPr/>
        <a:lstStyle/>
        <a:p>
          <a:endParaRPr lang="en-US"/>
        </a:p>
      </dgm:t>
    </dgm:pt>
    <dgm:pt modelId="{D03A5745-8940-4FF9-A724-334E601E01B1}" type="parTrans" cxnId="{7536AB42-8566-4176-8969-D7D5F6C36E66}">
      <dgm:prSet/>
      <dgm:spPr/>
      <dgm:t>
        <a:bodyPr/>
        <a:lstStyle/>
        <a:p>
          <a:endParaRPr lang="en-US"/>
        </a:p>
      </dgm:t>
    </dgm:pt>
    <dgm:pt modelId="{66412C8D-3C3E-4649-8108-A3D1AE211F55}">
      <dgm:prSet phldrT="[Text]"/>
      <dgm:spPr/>
      <dgm:t>
        <a:bodyPr/>
        <a:lstStyle>
          <a:extLst/>
        </a:lstStyle>
        <a:p>
          <a:r>
            <a:rPr lang="en-US" dirty="0" smtClean="0"/>
            <a:t>Intersection Improvements</a:t>
          </a:r>
          <a:endParaRPr lang="en-US" dirty="0"/>
        </a:p>
      </dgm:t>
    </dgm:pt>
    <dgm:pt modelId="{4888F7B5-2303-4B46-A9C1-0CBF7416DBC2}" type="parTrans" cxnId="{7C150162-4133-4DAE-B802-D564E21410F6}">
      <dgm:prSet/>
      <dgm:spPr/>
      <dgm:t>
        <a:bodyPr/>
        <a:lstStyle/>
        <a:p>
          <a:endParaRPr lang="en-US"/>
        </a:p>
      </dgm:t>
    </dgm:pt>
    <dgm:pt modelId="{6CF85591-D918-44C9-B31C-FF6A9696049E}" type="sibTrans" cxnId="{7C150162-4133-4DAE-B802-D564E21410F6}">
      <dgm:prSet/>
      <dgm:spPr/>
      <dgm:t>
        <a:bodyPr/>
        <a:lstStyle/>
        <a:p>
          <a:endParaRPr lang="en-US"/>
        </a:p>
      </dgm:t>
    </dgm:pt>
    <dgm:pt modelId="{0F7272A1-C758-40B0-89DC-AFF769A2D982}">
      <dgm:prSet phldrT="[Text]"/>
      <dgm:spPr/>
      <dgm:t>
        <a:bodyPr/>
        <a:lstStyle>
          <a:extLst/>
        </a:lstStyle>
        <a:p>
          <a:r>
            <a:rPr lang="en-US" dirty="0" smtClean="0"/>
            <a:t>Sewer Point Repairs</a:t>
          </a:r>
          <a:endParaRPr lang="en-US" dirty="0"/>
        </a:p>
      </dgm:t>
    </dgm:pt>
    <dgm:pt modelId="{03C6726A-0C8C-4FFA-8005-CB84D3DBF6C6}" type="parTrans" cxnId="{C6FD9305-D303-4C8B-92BC-D05FDB45FD08}">
      <dgm:prSet/>
      <dgm:spPr/>
      <dgm:t>
        <a:bodyPr/>
        <a:lstStyle/>
        <a:p>
          <a:endParaRPr lang="en-US"/>
        </a:p>
      </dgm:t>
    </dgm:pt>
    <dgm:pt modelId="{204454E9-4D4D-4F69-B616-A241A9867F9E}" type="sibTrans" cxnId="{C6FD9305-D303-4C8B-92BC-D05FDB45FD08}">
      <dgm:prSet/>
      <dgm:spPr/>
      <dgm:t>
        <a:bodyPr/>
        <a:lstStyle/>
        <a:p>
          <a:endParaRPr lang="en-US"/>
        </a:p>
      </dgm:t>
    </dgm:pt>
    <dgm:pt modelId="{8ED36959-C2DF-4AE4-A89F-A559714729A9}">
      <dgm:prSet phldrT="[Text]"/>
      <dgm:spPr/>
      <dgm:t>
        <a:bodyPr/>
        <a:lstStyle>
          <a:extLst/>
        </a:lstStyle>
        <a:p>
          <a:r>
            <a:rPr lang="en-US" dirty="0" smtClean="0"/>
            <a:t>Signal Modifications</a:t>
          </a:r>
          <a:endParaRPr lang="en-US" dirty="0"/>
        </a:p>
      </dgm:t>
    </dgm:pt>
    <dgm:pt modelId="{72BA5E97-37BD-43E7-82A1-E67C52113530}" type="parTrans" cxnId="{AC786010-B7F6-4D0A-B821-D0989468ADD6}">
      <dgm:prSet/>
      <dgm:spPr/>
      <dgm:t>
        <a:bodyPr/>
        <a:lstStyle/>
        <a:p>
          <a:endParaRPr lang="en-US"/>
        </a:p>
      </dgm:t>
    </dgm:pt>
    <dgm:pt modelId="{FE20FC82-3A28-46A7-B0E2-1DD8BF175458}" type="sibTrans" cxnId="{AC786010-B7F6-4D0A-B821-D0989468ADD6}">
      <dgm:prSet/>
      <dgm:spPr/>
      <dgm:t>
        <a:bodyPr/>
        <a:lstStyle/>
        <a:p>
          <a:endParaRPr lang="en-US"/>
        </a:p>
      </dgm:t>
    </dgm:pt>
    <dgm:pt modelId="{67B523A5-F34F-4D8C-90F4-AB3894E59175}" type="pres">
      <dgm:prSet presAssocID="{8554BDF9-8515-4677-9942-0171F000F8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801AA76-3020-4F1B-B46B-482FA23A744D}" type="pres">
      <dgm:prSet presAssocID="{3D846692-E093-458C-9F82-843F7E99EBB0}" presName="parentText" presStyleLbl="node1" presStyleIdx="0" presStyleCnt="10" custScaleY="64876" custLinFactNeighborY="-6850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5E9936-560C-4913-9863-4BF137E29CE9}" type="pres">
      <dgm:prSet presAssocID="{CA528AD9-4C9A-4F50-AEBB-53A03C772839}" presName="spacer" presStyleCnt="0"/>
      <dgm:spPr/>
      <dgm:t>
        <a:bodyPr/>
        <a:lstStyle/>
        <a:p>
          <a:endParaRPr lang="en-US"/>
        </a:p>
      </dgm:t>
    </dgm:pt>
    <dgm:pt modelId="{7A48444D-8018-47A9-B350-11254E65CD1B}" type="pres">
      <dgm:prSet presAssocID="{0A6C00CB-D40A-4A63-B151-EED9EC4D3039}" presName="parentText" presStyleLbl="node1" presStyleIdx="1" presStyleCnt="10" custScaleY="69431" custLinFactNeighborY="-8130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9B68A0-D1C9-46AB-81A0-52C962F2C8B2}" type="pres">
      <dgm:prSet presAssocID="{4F55D1EC-7591-4C66-8902-2D2F34CDE844}" presName="spacer" presStyleCnt="0"/>
      <dgm:spPr/>
      <dgm:t>
        <a:bodyPr/>
        <a:lstStyle/>
        <a:p>
          <a:endParaRPr lang="en-US"/>
        </a:p>
      </dgm:t>
    </dgm:pt>
    <dgm:pt modelId="{88CEF747-3169-4581-8823-D149835C7E0D}" type="pres">
      <dgm:prSet presAssocID="{0F7272A1-C758-40B0-89DC-AFF769A2D982}" presName="parentText" presStyleLbl="node1" presStyleIdx="2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577362-C46C-4F6B-B509-7CB98741DDC8}" type="pres">
      <dgm:prSet presAssocID="{204454E9-4D4D-4F69-B616-A241A9867F9E}" presName="spacer" presStyleCnt="0"/>
      <dgm:spPr/>
    </dgm:pt>
    <dgm:pt modelId="{CDA9025A-8385-472D-874F-396AE0B7F5F5}" type="pres">
      <dgm:prSet presAssocID="{66412C8D-3C3E-4649-8108-A3D1AE211F55}" presName="parentText" presStyleLbl="node1" presStyleIdx="3" presStyleCnt="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48E60A-28DA-4177-B399-EACA613ACEF2}" type="pres">
      <dgm:prSet presAssocID="{6CF85591-D918-44C9-B31C-FF6A9696049E}" presName="spacer" presStyleCnt="0"/>
      <dgm:spPr/>
    </dgm:pt>
    <dgm:pt modelId="{CA9DDF5F-D1C2-41DD-9FEA-595E0F6C73D3}" type="pres">
      <dgm:prSet presAssocID="{F50BDB3E-817D-4A89-9D71-D9E0B029567B}" presName="parentText" presStyleLbl="node1" presStyleIdx="4" presStyleCnt="10" custScaleX="100000" custScaleY="77943" custLinFactNeighborY="8636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ECB17F-635F-42BC-87FB-6D6C232D6985}" type="pres">
      <dgm:prSet presAssocID="{25F4C625-3E51-442C-BBB8-3FA715271B27}" presName="spacer" presStyleCnt="0"/>
      <dgm:spPr/>
      <dgm:t>
        <a:bodyPr/>
        <a:lstStyle/>
        <a:p>
          <a:endParaRPr lang="en-US"/>
        </a:p>
      </dgm:t>
    </dgm:pt>
    <dgm:pt modelId="{238C321D-2126-43D6-97C8-B5DD83078E18}" type="pres">
      <dgm:prSet presAssocID="{16654A65-41CC-4045-8B71-E87273F4B246}" presName="parentText" presStyleLbl="node1" presStyleIdx="5" presStyleCnt="10" custScaleY="78445" custLinFactY="358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C68EC5-D34E-4074-9561-4A05BFDC7EDD}" type="pres">
      <dgm:prSet presAssocID="{C3AE837C-2286-43B8-9252-4BD3E3A88C7B}" presName="spacer" presStyleCnt="0"/>
      <dgm:spPr/>
      <dgm:t>
        <a:bodyPr/>
        <a:lstStyle/>
        <a:p>
          <a:endParaRPr lang="en-US"/>
        </a:p>
      </dgm:t>
    </dgm:pt>
    <dgm:pt modelId="{A6C78C12-A8B0-4464-870F-EA0EB2689FF1}" type="pres">
      <dgm:prSet presAssocID="{8ED36959-C2DF-4AE4-A89F-A559714729A9}" presName="parentText" presStyleLbl="node1" presStyleIdx="6" presStyleCnt="10" custScaleY="78445" custLinFactY="796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F6A4B5-FBDF-4AA7-8FF9-7DF937C30A23}" type="pres">
      <dgm:prSet presAssocID="{FE20FC82-3A28-46A7-B0E2-1DD8BF175458}" presName="spacer" presStyleCnt="0"/>
      <dgm:spPr/>
    </dgm:pt>
    <dgm:pt modelId="{25D1BC7B-0535-447B-9081-A7662AB19FFF}" type="pres">
      <dgm:prSet presAssocID="{7DC1252D-9933-4EAC-BFA2-257248A7686F}" presName="parentText" presStyleLbl="node1" presStyleIdx="7" presStyleCnt="10" custScaleY="78445" custLinFactY="14991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FD4D07-A30A-4850-BFA5-0037B4EDA0A7}" type="pres">
      <dgm:prSet presAssocID="{9CEB695B-B19E-4193-A6FE-85CBB6FAF856}" presName="spacer" presStyleCnt="0"/>
      <dgm:spPr/>
    </dgm:pt>
    <dgm:pt modelId="{84CE3F9A-5FC5-4F68-8FBD-CB1251567BF5}" type="pres">
      <dgm:prSet presAssocID="{16741A9B-E407-402A-A993-0B8E814CB7BC}" presName="parentText" presStyleLbl="node1" presStyleIdx="8" presStyleCnt="10" custScaleY="87912" custLinFactY="2308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DF5E9C-904F-46F6-BF6E-835F22CD6879}" type="pres">
      <dgm:prSet presAssocID="{12671BF0-BE85-4AC0-A210-77517837BA68}" presName="spacer" presStyleCnt="0"/>
      <dgm:spPr/>
    </dgm:pt>
    <dgm:pt modelId="{30834BE2-898A-432E-B380-6A95A01956B2}" type="pres">
      <dgm:prSet presAssocID="{ECBD6B98-1CBE-4BAA-AB77-4873C9DB1799}" presName="parentText" presStyleLbl="node1" presStyleIdx="9" presStyleCnt="10" custScaleY="85025" custLinFactY="34061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E8C42B-D65C-46B6-919D-11DEBEDD1496}" srcId="{8554BDF9-8515-4677-9942-0171F000F8EB}" destId="{16654A65-41CC-4045-8B71-E87273F4B246}" srcOrd="5" destOrd="0" parTransId="{CCF74175-5ABB-49CC-AEF8-F69A004AA02B}" sibTransId="{C3AE837C-2286-43B8-9252-4BD3E3A88C7B}"/>
    <dgm:cxn modelId="{5C0E7878-49F1-4431-82D4-EC3DDC6816C6}" type="presOf" srcId="{8554BDF9-8515-4677-9942-0171F000F8EB}" destId="{67B523A5-F34F-4D8C-90F4-AB3894E59175}" srcOrd="0" destOrd="0" presId="urn:microsoft.com/office/officeart/2005/8/layout/vList2"/>
    <dgm:cxn modelId="{D13AB3FC-B239-4E59-8C3E-64B70C69729B}" type="presOf" srcId="{8ED36959-C2DF-4AE4-A89F-A559714729A9}" destId="{A6C78C12-A8B0-4464-870F-EA0EB2689FF1}" srcOrd="0" destOrd="0" presId="urn:microsoft.com/office/officeart/2005/8/layout/vList2"/>
    <dgm:cxn modelId="{7C150162-4133-4DAE-B802-D564E21410F6}" srcId="{8554BDF9-8515-4677-9942-0171F000F8EB}" destId="{66412C8D-3C3E-4649-8108-A3D1AE211F55}" srcOrd="3" destOrd="0" parTransId="{4888F7B5-2303-4B46-A9C1-0CBF7416DBC2}" sibTransId="{6CF85591-D918-44C9-B31C-FF6A9696049E}"/>
    <dgm:cxn modelId="{ECFD364B-0333-45D9-B5DC-F5831527EECB}" type="presOf" srcId="{7DC1252D-9933-4EAC-BFA2-257248A7686F}" destId="{25D1BC7B-0535-447B-9081-A7662AB19FFF}" srcOrd="0" destOrd="0" presId="urn:microsoft.com/office/officeart/2005/8/layout/vList2"/>
    <dgm:cxn modelId="{E8473958-DF65-4A82-810A-E9622CD36F96}" type="presOf" srcId="{ECBD6B98-1CBE-4BAA-AB77-4873C9DB1799}" destId="{30834BE2-898A-432E-B380-6A95A01956B2}" srcOrd="0" destOrd="0" presId="urn:microsoft.com/office/officeart/2005/8/layout/vList2"/>
    <dgm:cxn modelId="{0E17A3E3-9A45-4158-AEB9-F6575EE570DD}" type="presOf" srcId="{0F7272A1-C758-40B0-89DC-AFF769A2D982}" destId="{88CEF747-3169-4581-8823-D149835C7E0D}" srcOrd="0" destOrd="0" presId="urn:microsoft.com/office/officeart/2005/8/layout/vList2"/>
    <dgm:cxn modelId="{7536AB42-8566-4176-8969-D7D5F6C36E66}" srcId="{8554BDF9-8515-4677-9942-0171F000F8EB}" destId="{7DC1252D-9933-4EAC-BFA2-257248A7686F}" srcOrd="7" destOrd="0" parTransId="{D03A5745-8940-4FF9-A724-334E601E01B1}" sibTransId="{9CEB695B-B19E-4193-A6FE-85CBB6FAF856}"/>
    <dgm:cxn modelId="{75DA3E02-67F3-4895-8909-A58628145ECD}" type="presOf" srcId="{66412C8D-3C3E-4649-8108-A3D1AE211F55}" destId="{CDA9025A-8385-472D-874F-396AE0B7F5F5}" srcOrd="0" destOrd="0" presId="urn:microsoft.com/office/officeart/2005/8/layout/vList2"/>
    <dgm:cxn modelId="{E02C670A-1DC7-4C86-8C32-D4CCDBB407EE}" type="presOf" srcId="{16654A65-41CC-4045-8B71-E87273F4B246}" destId="{238C321D-2126-43D6-97C8-B5DD83078E18}" srcOrd="0" destOrd="0" presId="urn:microsoft.com/office/officeart/2005/8/layout/vList2"/>
    <dgm:cxn modelId="{C6B4D4BC-3396-4AEC-9CDE-39F768257D99}" type="presOf" srcId="{F50BDB3E-817D-4A89-9D71-D9E0B029567B}" destId="{CA9DDF5F-D1C2-41DD-9FEA-595E0F6C73D3}" srcOrd="0" destOrd="0" presId="urn:microsoft.com/office/officeart/2005/8/layout/vList2"/>
    <dgm:cxn modelId="{CE7D42D2-25E1-417B-8C57-3B7B8887E1E0}" srcId="{8554BDF9-8515-4677-9942-0171F000F8EB}" destId="{16741A9B-E407-402A-A993-0B8E814CB7BC}" srcOrd="8" destOrd="0" parTransId="{03A3BBBA-5BD5-448D-BF1E-5BC1ACB86A59}" sibTransId="{12671BF0-BE85-4AC0-A210-77517837BA68}"/>
    <dgm:cxn modelId="{C6FD9305-D303-4C8B-92BC-D05FDB45FD08}" srcId="{8554BDF9-8515-4677-9942-0171F000F8EB}" destId="{0F7272A1-C758-40B0-89DC-AFF769A2D982}" srcOrd="2" destOrd="0" parTransId="{03C6726A-0C8C-4FFA-8005-CB84D3DBF6C6}" sibTransId="{204454E9-4D4D-4F69-B616-A241A9867F9E}"/>
    <dgm:cxn modelId="{916BF705-9104-420B-87C9-D3D67DE05653}" type="presOf" srcId="{0A6C00CB-D40A-4A63-B151-EED9EC4D3039}" destId="{7A48444D-8018-47A9-B350-11254E65CD1B}" srcOrd="0" destOrd="0" presId="urn:microsoft.com/office/officeart/2005/8/layout/vList2"/>
    <dgm:cxn modelId="{EB3288E2-23FF-45AC-8C6A-A3A38BFEEECE}" type="presOf" srcId="{3D846692-E093-458C-9F82-843F7E99EBB0}" destId="{1801AA76-3020-4F1B-B46B-482FA23A744D}" srcOrd="0" destOrd="0" presId="urn:microsoft.com/office/officeart/2005/8/layout/vList2"/>
    <dgm:cxn modelId="{5B5206EA-D27C-4B90-B260-49372B77655F}" srcId="{8554BDF9-8515-4677-9942-0171F000F8EB}" destId="{0A6C00CB-D40A-4A63-B151-EED9EC4D3039}" srcOrd="1" destOrd="0" parTransId="{369B4B0F-2564-492E-973A-A3A500AA5B83}" sibTransId="{4F55D1EC-7591-4C66-8902-2D2F34CDE844}"/>
    <dgm:cxn modelId="{A32949BE-D99E-44BC-B8E4-9AB88B6E48B3}" srcId="{8554BDF9-8515-4677-9942-0171F000F8EB}" destId="{3D846692-E093-458C-9F82-843F7E99EBB0}" srcOrd="0" destOrd="0" parTransId="{66181802-632B-45FD-A8A0-4D24F8C54B55}" sibTransId="{CA528AD9-4C9A-4F50-AEBB-53A03C772839}"/>
    <dgm:cxn modelId="{7BE48F06-505A-4F51-BA61-409D1FF34502}" srcId="{8554BDF9-8515-4677-9942-0171F000F8EB}" destId="{ECBD6B98-1CBE-4BAA-AB77-4873C9DB1799}" srcOrd="9" destOrd="0" parTransId="{A8E7F406-AFD8-48D2-8D82-E8A1F17391BF}" sibTransId="{CF18F627-55D0-4D75-84BC-9F6776290819}"/>
    <dgm:cxn modelId="{E8EF61B1-515C-44F0-9393-3A960B69FA7A}" srcId="{8554BDF9-8515-4677-9942-0171F000F8EB}" destId="{F50BDB3E-817D-4A89-9D71-D9E0B029567B}" srcOrd="4" destOrd="0" parTransId="{DE0B39BA-A6F3-455E-8022-365CCF701DB7}" sibTransId="{25F4C625-3E51-442C-BBB8-3FA715271B27}"/>
    <dgm:cxn modelId="{4D4BE933-2DB2-4E36-B065-771A918AF955}" type="presOf" srcId="{16741A9B-E407-402A-A993-0B8E814CB7BC}" destId="{84CE3F9A-5FC5-4F68-8FBD-CB1251567BF5}" srcOrd="0" destOrd="0" presId="urn:microsoft.com/office/officeart/2005/8/layout/vList2"/>
    <dgm:cxn modelId="{AC786010-B7F6-4D0A-B821-D0989468ADD6}" srcId="{8554BDF9-8515-4677-9942-0171F000F8EB}" destId="{8ED36959-C2DF-4AE4-A89F-A559714729A9}" srcOrd="6" destOrd="0" parTransId="{72BA5E97-37BD-43E7-82A1-E67C52113530}" sibTransId="{FE20FC82-3A28-46A7-B0E2-1DD8BF175458}"/>
    <dgm:cxn modelId="{D8AB0A91-B0CC-4410-B150-82CF064A157E}" type="presParOf" srcId="{67B523A5-F34F-4D8C-90F4-AB3894E59175}" destId="{1801AA76-3020-4F1B-B46B-482FA23A744D}" srcOrd="0" destOrd="0" presId="urn:microsoft.com/office/officeart/2005/8/layout/vList2"/>
    <dgm:cxn modelId="{761B0A4B-F5BB-4904-831F-962F49266598}" type="presParOf" srcId="{67B523A5-F34F-4D8C-90F4-AB3894E59175}" destId="{D55E9936-560C-4913-9863-4BF137E29CE9}" srcOrd="1" destOrd="0" presId="urn:microsoft.com/office/officeart/2005/8/layout/vList2"/>
    <dgm:cxn modelId="{80BCD656-84CC-41B8-81BD-9C6B551E5DFA}" type="presParOf" srcId="{67B523A5-F34F-4D8C-90F4-AB3894E59175}" destId="{7A48444D-8018-47A9-B350-11254E65CD1B}" srcOrd="2" destOrd="0" presId="urn:microsoft.com/office/officeart/2005/8/layout/vList2"/>
    <dgm:cxn modelId="{7DB0AD83-D08B-4C6A-8044-46370C110731}" type="presParOf" srcId="{67B523A5-F34F-4D8C-90F4-AB3894E59175}" destId="{D59B68A0-D1C9-46AB-81A0-52C962F2C8B2}" srcOrd="3" destOrd="0" presId="urn:microsoft.com/office/officeart/2005/8/layout/vList2"/>
    <dgm:cxn modelId="{0CED8348-ED77-4D9B-9B1D-EFF38F054476}" type="presParOf" srcId="{67B523A5-F34F-4D8C-90F4-AB3894E59175}" destId="{88CEF747-3169-4581-8823-D149835C7E0D}" srcOrd="4" destOrd="0" presId="urn:microsoft.com/office/officeart/2005/8/layout/vList2"/>
    <dgm:cxn modelId="{123498AB-0C65-485D-AFD9-938E34F87262}" type="presParOf" srcId="{67B523A5-F34F-4D8C-90F4-AB3894E59175}" destId="{77577362-C46C-4F6B-B509-7CB98741DDC8}" srcOrd="5" destOrd="0" presId="urn:microsoft.com/office/officeart/2005/8/layout/vList2"/>
    <dgm:cxn modelId="{460E0CAA-6DB8-45F7-985D-CBC471291470}" type="presParOf" srcId="{67B523A5-F34F-4D8C-90F4-AB3894E59175}" destId="{CDA9025A-8385-472D-874F-396AE0B7F5F5}" srcOrd="6" destOrd="0" presId="urn:microsoft.com/office/officeart/2005/8/layout/vList2"/>
    <dgm:cxn modelId="{D41CA92C-1DCF-4877-9EFA-3D3E102AAEA6}" type="presParOf" srcId="{67B523A5-F34F-4D8C-90F4-AB3894E59175}" destId="{9848E60A-28DA-4177-B399-EACA613ACEF2}" srcOrd="7" destOrd="0" presId="urn:microsoft.com/office/officeart/2005/8/layout/vList2"/>
    <dgm:cxn modelId="{02F4955E-6269-40D6-BE6B-4A971802C208}" type="presParOf" srcId="{67B523A5-F34F-4D8C-90F4-AB3894E59175}" destId="{CA9DDF5F-D1C2-41DD-9FEA-595E0F6C73D3}" srcOrd="8" destOrd="0" presId="urn:microsoft.com/office/officeart/2005/8/layout/vList2"/>
    <dgm:cxn modelId="{4213606F-5EA6-46E4-9705-D9619D8333C4}" type="presParOf" srcId="{67B523A5-F34F-4D8C-90F4-AB3894E59175}" destId="{17ECB17F-635F-42BC-87FB-6D6C232D6985}" srcOrd="9" destOrd="0" presId="urn:microsoft.com/office/officeart/2005/8/layout/vList2"/>
    <dgm:cxn modelId="{CC15E85D-D3F3-4066-A491-9851A1327D15}" type="presParOf" srcId="{67B523A5-F34F-4D8C-90F4-AB3894E59175}" destId="{238C321D-2126-43D6-97C8-B5DD83078E18}" srcOrd="10" destOrd="0" presId="urn:microsoft.com/office/officeart/2005/8/layout/vList2"/>
    <dgm:cxn modelId="{500C4BAE-F894-4A0B-BB30-6E431AACC7BE}" type="presParOf" srcId="{67B523A5-F34F-4D8C-90F4-AB3894E59175}" destId="{4CC68EC5-D34E-4074-9561-4A05BFDC7EDD}" srcOrd="11" destOrd="0" presId="urn:microsoft.com/office/officeart/2005/8/layout/vList2"/>
    <dgm:cxn modelId="{3FA75131-4D08-4C52-B4C4-07BCC4DBDFD6}" type="presParOf" srcId="{67B523A5-F34F-4D8C-90F4-AB3894E59175}" destId="{A6C78C12-A8B0-4464-870F-EA0EB2689FF1}" srcOrd="12" destOrd="0" presId="urn:microsoft.com/office/officeart/2005/8/layout/vList2"/>
    <dgm:cxn modelId="{20C7E26E-DB6B-458D-BC12-BCE3AD91DB0D}" type="presParOf" srcId="{67B523A5-F34F-4D8C-90F4-AB3894E59175}" destId="{BCF6A4B5-FBDF-4AA7-8FF9-7DF937C30A23}" srcOrd="13" destOrd="0" presId="urn:microsoft.com/office/officeart/2005/8/layout/vList2"/>
    <dgm:cxn modelId="{9641BC30-35C1-41B9-906A-82B8A2DBAE5E}" type="presParOf" srcId="{67B523A5-F34F-4D8C-90F4-AB3894E59175}" destId="{25D1BC7B-0535-447B-9081-A7662AB19FFF}" srcOrd="14" destOrd="0" presId="urn:microsoft.com/office/officeart/2005/8/layout/vList2"/>
    <dgm:cxn modelId="{97AAA0F1-8653-447A-97A6-C16FB9B9FEB5}" type="presParOf" srcId="{67B523A5-F34F-4D8C-90F4-AB3894E59175}" destId="{60FD4D07-A30A-4850-BFA5-0037B4EDA0A7}" srcOrd="15" destOrd="0" presId="urn:microsoft.com/office/officeart/2005/8/layout/vList2"/>
    <dgm:cxn modelId="{3712C56B-6C5E-4B94-9354-FF2AB686765D}" type="presParOf" srcId="{67B523A5-F34F-4D8C-90F4-AB3894E59175}" destId="{84CE3F9A-5FC5-4F68-8FBD-CB1251567BF5}" srcOrd="16" destOrd="0" presId="urn:microsoft.com/office/officeart/2005/8/layout/vList2"/>
    <dgm:cxn modelId="{FC2D88C5-48A3-467C-BAC8-208715371DD0}" type="presParOf" srcId="{67B523A5-F34F-4D8C-90F4-AB3894E59175}" destId="{F5DF5E9C-904F-46F6-BF6E-835F22CD6879}" srcOrd="17" destOrd="0" presId="urn:microsoft.com/office/officeart/2005/8/layout/vList2"/>
    <dgm:cxn modelId="{C28E4FCE-CDC6-4762-8B7B-B31A1B597302}" type="presParOf" srcId="{67B523A5-F34F-4D8C-90F4-AB3894E59175}" destId="{30834BE2-898A-432E-B380-6A95A01956B2}" srcOrd="1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5D35E0-9A5D-4EB8-8A48-4ED52D2D6EAC}" type="doc">
      <dgm:prSet loTypeId="urn:microsoft.com/office/officeart/2005/8/layout/hierarchy4" loCatId="hierarchy" qsTypeId="urn:microsoft.com/office/officeart/2005/8/quickstyle/3d4" qsCatId="3D" csTypeId="urn:microsoft.com/office/officeart/2005/8/colors/accent5_2" csCatId="accent5" phldr="1"/>
      <dgm:spPr/>
      <dgm:t>
        <a:bodyPr/>
        <a:lstStyle>
          <a:extLst/>
        </a:lstStyle>
        <a:p>
          <a:endParaRPr lang="en-US"/>
        </a:p>
      </dgm:t>
    </dgm:pt>
    <dgm:pt modelId="{F9A846BA-06FB-46AF-80ED-5EA0073A08FA}">
      <dgm:prSet phldrT="[Text]"/>
      <dgm:spPr/>
      <dgm:t>
        <a:bodyPr/>
        <a:lstStyle>
          <a:extLst/>
        </a:lstStyle>
        <a:p>
          <a:r>
            <a:rPr lang="en-US" dirty="0" smtClean="0"/>
            <a:t>Public Notification</a:t>
          </a:r>
          <a:endParaRPr lang="en-US" dirty="0"/>
        </a:p>
      </dgm:t>
    </dgm:pt>
    <dgm:pt modelId="{867140E2-327F-4343-AA77-39B40F758E20}" type="parTrans" cxnId="{E0A59ECF-A5D6-4165-81D6-37160CDE59E0}">
      <dgm:prSet/>
      <dgm:spPr/>
      <dgm:t>
        <a:bodyPr/>
        <a:lstStyle>
          <a:extLst/>
        </a:lstStyle>
        <a:p>
          <a:endParaRPr lang="en-US"/>
        </a:p>
      </dgm:t>
    </dgm:pt>
    <dgm:pt modelId="{D054D334-137E-4116-BF8C-3B5A64D95A38}" type="sibTrans" cxnId="{E0A59ECF-A5D6-4165-81D6-37160CDE59E0}">
      <dgm:prSet/>
      <dgm:spPr/>
      <dgm:t>
        <a:bodyPr/>
        <a:lstStyle>
          <a:extLst/>
        </a:lstStyle>
        <a:p>
          <a:endParaRPr lang="en-US"/>
        </a:p>
      </dgm:t>
    </dgm:pt>
    <dgm:pt modelId="{1D5437B4-AE63-4725-B3BF-757CE9D3B51A}">
      <dgm:prSet phldrT="[Text]"/>
      <dgm:spPr/>
      <dgm:t>
        <a:bodyPr/>
        <a:lstStyle>
          <a:extLst/>
        </a:lstStyle>
        <a:p>
          <a:r>
            <a:rPr lang="en-US" dirty="0" smtClean="0"/>
            <a:t>Contractor’s Notification Letter</a:t>
          </a:r>
        </a:p>
        <a:p>
          <a:r>
            <a:rPr lang="en-US" dirty="0" smtClean="0"/>
            <a:t>(2~3 weeks ahead)</a:t>
          </a:r>
          <a:endParaRPr lang="en-US" dirty="0"/>
        </a:p>
      </dgm:t>
    </dgm:pt>
    <dgm:pt modelId="{EE3EA5B9-D085-48DC-A4C9-23E6FD27D486}" type="parTrans" cxnId="{1890C31B-6C5A-492A-B02D-6A7C8BDE111A}">
      <dgm:prSet/>
      <dgm:spPr/>
      <dgm:t>
        <a:bodyPr/>
        <a:lstStyle>
          <a:extLst/>
        </a:lstStyle>
        <a:p>
          <a:endParaRPr lang="en-US"/>
        </a:p>
      </dgm:t>
    </dgm:pt>
    <dgm:pt modelId="{77151872-762C-4E0C-84E2-38FC583BA821}" type="sibTrans" cxnId="{1890C31B-6C5A-492A-B02D-6A7C8BDE111A}">
      <dgm:prSet/>
      <dgm:spPr/>
      <dgm:t>
        <a:bodyPr/>
        <a:lstStyle>
          <a:extLst/>
        </a:lstStyle>
        <a:p>
          <a:endParaRPr lang="en-US"/>
        </a:p>
      </dgm:t>
    </dgm:pt>
    <dgm:pt modelId="{F4DD7773-E0F0-4CA0-AE12-39FE24E2D38B}">
      <dgm:prSet phldrT="[Text]"/>
      <dgm:spPr/>
      <dgm:t>
        <a:bodyPr/>
        <a:lstStyle>
          <a:extLst/>
        </a:lstStyle>
        <a:p>
          <a:r>
            <a:rPr lang="en-US" dirty="0" smtClean="0"/>
            <a:t>3-Day Door Hanger</a:t>
          </a:r>
        </a:p>
        <a:p>
          <a:r>
            <a:rPr lang="en-US" dirty="0" smtClean="0"/>
            <a:t>(Concrete/AC R&amp;R)</a:t>
          </a:r>
        </a:p>
        <a:p>
          <a:r>
            <a:rPr lang="en-US" dirty="0" smtClean="0"/>
            <a:t>(3 days)</a:t>
          </a:r>
          <a:endParaRPr lang="en-US" dirty="0"/>
        </a:p>
      </dgm:t>
    </dgm:pt>
    <dgm:pt modelId="{5EB1A185-9242-4C2E-BC90-611B22CE7796}" type="parTrans" cxnId="{71F9C174-A9A7-4C4B-82AD-F0A584F94B69}">
      <dgm:prSet/>
      <dgm:spPr/>
      <dgm:t>
        <a:bodyPr/>
        <a:lstStyle>
          <a:extLst/>
        </a:lstStyle>
        <a:p>
          <a:endParaRPr lang="en-US"/>
        </a:p>
      </dgm:t>
    </dgm:pt>
    <dgm:pt modelId="{BDF0DF6A-C77C-48ED-8BA1-44B4EE5AE580}" type="sibTrans" cxnId="{71F9C174-A9A7-4C4B-82AD-F0A584F94B69}">
      <dgm:prSet/>
      <dgm:spPr/>
      <dgm:t>
        <a:bodyPr/>
        <a:lstStyle>
          <a:extLst/>
        </a:lstStyle>
        <a:p>
          <a:endParaRPr lang="en-US"/>
        </a:p>
      </dgm:t>
    </dgm:pt>
    <dgm:pt modelId="{1CB57AA0-20A0-4DD2-8240-1F1BBA96F377}">
      <dgm:prSet phldrT="[Text]"/>
      <dgm:spPr/>
      <dgm:t>
        <a:bodyPr/>
        <a:lstStyle>
          <a:extLst/>
        </a:lstStyle>
        <a:p>
          <a:r>
            <a:rPr lang="en-US" dirty="0" smtClean="0"/>
            <a:t>City Website (Bid Advertisement)</a:t>
          </a:r>
          <a:endParaRPr lang="en-US" dirty="0"/>
        </a:p>
      </dgm:t>
    </dgm:pt>
    <dgm:pt modelId="{3E344199-2990-49AC-97F1-AA028B982D1A}" type="parTrans" cxnId="{1F8701BB-D03F-4129-B6C5-3EE1668EA384}">
      <dgm:prSet/>
      <dgm:spPr/>
      <dgm:t>
        <a:bodyPr/>
        <a:lstStyle/>
        <a:p>
          <a:endParaRPr lang="en-US"/>
        </a:p>
      </dgm:t>
    </dgm:pt>
    <dgm:pt modelId="{3FBFFF82-8FFE-49E0-A5C2-7EE682B3205B}" type="sibTrans" cxnId="{1F8701BB-D03F-4129-B6C5-3EE1668EA384}">
      <dgm:prSet/>
      <dgm:spPr/>
      <dgm:t>
        <a:bodyPr/>
        <a:lstStyle/>
        <a:p>
          <a:endParaRPr lang="en-US"/>
        </a:p>
      </dgm:t>
    </dgm:pt>
    <dgm:pt modelId="{14960A7F-F496-47F8-8AED-CFDB8BC0A9D3}">
      <dgm:prSet phldrT="[Text]"/>
      <dgm:spPr/>
      <dgm:t>
        <a:bodyPr/>
        <a:lstStyle>
          <a:extLst/>
        </a:lstStyle>
        <a:p>
          <a:r>
            <a:rPr lang="en-US" dirty="0" smtClean="0"/>
            <a:t>Community Meeting</a:t>
          </a:r>
        </a:p>
        <a:p>
          <a:r>
            <a:rPr lang="en-US" dirty="0" smtClean="0"/>
            <a:t>(Today)</a:t>
          </a:r>
          <a:endParaRPr lang="en-US" dirty="0"/>
        </a:p>
      </dgm:t>
    </dgm:pt>
    <dgm:pt modelId="{17C084B5-AE70-4730-B40A-27CF395B19BA}" type="parTrans" cxnId="{B7DEA456-8AA2-4AA1-9623-9B713A479123}">
      <dgm:prSet/>
      <dgm:spPr/>
      <dgm:t>
        <a:bodyPr/>
        <a:lstStyle/>
        <a:p>
          <a:endParaRPr lang="en-US"/>
        </a:p>
      </dgm:t>
    </dgm:pt>
    <dgm:pt modelId="{2B107742-822F-4EA7-B8A3-821D2C9E59A6}" type="sibTrans" cxnId="{B7DEA456-8AA2-4AA1-9623-9B713A479123}">
      <dgm:prSet/>
      <dgm:spPr/>
      <dgm:t>
        <a:bodyPr/>
        <a:lstStyle/>
        <a:p>
          <a:endParaRPr lang="en-US"/>
        </a:p>
      </dgm:t>
    </dgm:pt>
    <dgm:pt modelId="{F158A836-9807-4BB5-96D7-55AAE48F5E54}">
      <dgm:prSet phldrT="[Text]"/>
      <dgm:spPr/>
      <dgm:t>
        <a:bodyPr/>
        <a:lstStyle>
          <a:extLst/>
        </a:lstStyle>
        <a:p>
          <a:r>
            <a:rPr lang="en-US" dirty="0" smtClean="0"/>
            <a:t>Director’s Letter</a:t>
          </a:r>
        </a:p>
        <a:p>
          <a:r>
            <a:rPr lang="en-US" dirty="0" smtClean="0"/>
            <a:t>(1-2 months ahead)</a:t>
          </a:r>
          <a:endParaRPr lang="en-US" dirty="0"/>
        </a:p>
      </dgm:t>
    </dgm:pt>
    <dgm:pt modelId="{641FD4FB-DEB5-4BAD-8DE6-FF7449A706FD}" type="sibTrans" cxnId="{5DEF2495-9985-44C6-8EDA-3F14AE904248}">
      <dgm:prSet/>
      <dgm:spPr/>
      <dgm:t>
        <a:bodyPr/>
        <a:lstStyle>
          <a:extLst/>
        </a:lstStyle>
        <a:p>
          <a:endParaRPr lang="en-US"/>
        </a:p>
      </dgm:t>
    </dgm:pt>
    <dgm:pt modelId="{558C0938-D0E9-4B08-AF25-06F808A3FD1D}" type="parTrans" cxnId="{5DEF2495-9985-44C6-8EDA-3F14AE904248}">
      <dgm:prSet/>
      <dgm:spPr/>
      <dgm:t>
        <a:bodyPr/>
        <a:lstStyle>
          <a:extLst/>
        </a:lstStyle>
        <a:p>
          <a:endParaRPr lang="en-US"/>
        </a:p>
      </dgm:t>
    </dgm:pt>
    <dgm:pt modelId="{0EF225F9-9C46-46B1-AEAA-7C5C5A0E186B}">
      <dgm:prSet phldrT="[Text]"/>
      <dgm:spPr/>
      <dgm:t>
        <a:bodyPr/>
        <a:lstStyle>
          <a:extLst/>
        </a:lstStyle>
        <a:p>
          <a:r>
            <a:rPr lang="en-US" dirty="0" smtClean="0"/>
            <a:t>City Website (Construction Progress)</a:t>
          </a:r>
          <a:endParaRPr lang="en-US" dirty="0"/>
        </a:p>
      </dgm:t>
    </dgm:pt>
    <dgm:pt modelId="{F86D54C3-53F2-491E-ADFE-C2FF80A9D680}" type="parTrans" cxnId="{53705A05-D975-4A74-AE5A-3A7F32B2631F}">
      <dgm:prSet/>
      <dgm:spPr/>
      <dgm:t>
        <a:bodyPr/>
        <a:lstStyle/>
        <a:p>
          <a:endParaRPr lang="en-US"/>
        </a:p>
      </dgm:t>
    </dgm:pt>
    <dgm:pt modelId="{76BAE5D0-E428-4E1B-94AF-71119AC378BE}" type="sibTrans" cxnId="{53705A05-D975-4A74-AE5A-3A7F32B2631F}">
      <dgm:prSet/>
      <dgm:spPr/>
      <dgm:t>
        <a:bodyPr/>
        <a:lstStyle/>
        <a:p>
          <a:endParaRPr lang="en-US"/>
        </a:p>
      </dgm:t>
    </dgm:pt>
    <dgm:pt modelId="{1A7865DA-231C-4246-9192-EF715020EE0F}" type="pres">
      <dgm:prSet presAssocID="{105D35E0-9A5D-4EB8-8A48-4ED52D2D6EA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2941A8B-A069-4D99-99E4-6BDBE8B0CECC}" type="pres">
      <dgm:prSet presAssocID="{F9A846BA-06FB-46AF-80ED-5EA0073A08FA}" presName="vertOne" presStyleCnt="0"/>
      <dgm:spPr/>
      <dgm:t>
        <a:bodyPr/>
        <a:lstStyle/>
        <a:p>
          <a:endParaRPr lang="en-US"/>
        </a:p>
      </dgm:t>
    </dgm:pt>
    <dgm:pt modelId="{974CF3BB-0E85-4274-AEAA-1706BC43374D}" type="pres">
      <dgm:prSet presAssocID="{F9A846BA-06FB-46AF-80ED-5EA0073A08FA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C1A95A-C8BF-423D-8844-7F76C81384F2}" type="pres">
      <dgm:prSet presAssocID="{F9A846BA-06FB-46AF-80ED-5EA0073A08FA}" presName="parTransOne" presStyleCnt="0"/>
      <dgm:spPr/>
      <dgm:t>
        <a:bodyPr/>
        <a:lstStyle/>
        <a:p>
          <a:endParaRPr lang="en-US"/>
        </a:p>
      </dgm:t>
    </dgm:pt>
    <dgm:pt modelId="{E0A32E26-C2F3-4DD1-BD1E-D5A551D36BB6}" type="pres">
      <dgm:prSet presAssocID="{F9A846BA-06FB-46AF-80ED-5EA0073A08FA}" presName="horzOne" presStyleCnt="0"/>
      <dgm:spPr/>
      <dgm:t>
        <a:bodyPr/>
        <a:lstStyle/>
        <a:p>
          <a:endParaRPr lang="en-US"/>
        </a:p>
      </dgm:t>
    </dgm:pt>
    <dgm:pt modelId="{1010A47E-3F2F-4949-8DF9-AC2409C12CC3}" type="pres">
      <dgm:prSet presAssocID="{14960A7F-F496-47F8-8AED-CFDB8BC0A9D3}" presName="vertTwo" presStyleCnt="0"/>
      <dgm:spPr/>
      <dgm:t>
        <a:bodyPr/>
        <a:lstStyle/>
        <a:p>
          <a:endParaRPr lang="en-US"/>
        </a:p>
      </dgm:t>
    </dgm:pt>
    <dgm:pt modelId="{09101A77-C8DB-43B4-AD00-637CA63FABF2}" type="pres">
      <dgm:prSet presAssocID="{14960A7F-F496-47F8-8AED-CFDB8BC0A9D3}" presName="txTwo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6DCDE69-B7C1-48E0-B85E-75F13CD439FE}" type="pres">
      <dgm:prSet presAssocID="{14960A7F-F496-47F8-8AED-CFDB8BC0A9D3}" presName="horzTwo" presStyleCnt="0"/>
      <dgm:spPr/>
      <dgm:t>
        <a:bodyPr/>
        <a:lstStyle/>
        <a:p>
          <a:endParaRPr lang="en-US"/>
        </a:p>
      </dgm:t>
    </dgm:pt>
    <dgm:pt modelId="{01F820B8-7164-4900-8BF7-222F2C363DA3}" type="pres">
      <dgm:prSet presAssocID="{2B107742-822F-4EA7-B8A3-821D2C9E59A6}" presName="sibSpaceTwo" presStyleCnt="0"/>
      <dgm:spPr/>
      <dgm:t>
        <a:bodyPr/>
        <a:lstStyle/>
        <a:p>
          <a:endParaRPr lang="en-US"/>
        </a:p>
      </dgm:t>
    </dgm:pt>
    <dgm:pt modelId="{306AC4EC-D430-434E-81F1-FAA27947A3DF}" type="pres">
      <dgm:prSet presAssocID="{1CB57AA0-20A0-4DD2-8240-1F1BBA96F377}" presName="vertTwo" presStyleCnt="0"/>
      <dgm:spPr/>
      <dgm:t>
        <a:bodyPr/>
        <a:lstStyle/>
        <a:p>
          <a:endParaRPr lang="en-US"/>
        </a:p>
      </dgm:t>
    </dgm:pt>
    <dgm:pt modelId="{E8E994F8-C699-45BC-BC75-5D063872066F}" type="pres">
      <dgm:prSet presAssocID="{1CB57AA0-20A0-4DD2-8240-1F1BBA96F377}" presName="txTwo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3CFD937-7CFE-41EB-B34C-4DF016A09BD5}" type="pres">
      <dgm:prSet presAssocID="{1CB57AA0-20A0-4DD2-8240-1F1BBA96F377}" presName="horzTwo" presStyleCnt="0"/>
      <dgm:spPr/>
      <dgm:t>
        <a:bodyPr/>
        <a:lstStyle/>
        <a:p>
          <a:endParaRPr lang="en-US"/>
        </a:p>
      </dgm:t>
    </dgm:pt>
    <dgm:pt modelId="{A1A911D5-BCE3-48F1-8013-242C9B12713C}" type="pres">
      <dgm:prSet presAssocID="{3FBFFF82-8FFE-49E0-A5C2-7EE682B3205B}" presName="sibSpaceTwo" presStyleCnt="0"/>
      <dgm:spPr/>
      <dgm:t>
        <a:bodyPr/>
        <a:lstStyle/>
        <a:p>
          <a:endParaRPr lang="en-US"/>
        </a:p>
      </dgm:t>
    </dgm:pt>
    <dgm:pt modelId="{A6B865B2-DECC-4399-BA8A-D51EE14B44B5}" type="pres">
      <dgm:prSet presAssocID="{F158A836-9807-4BB5-96D7-55AAE48F5E54}" presName="vertTwo" presStyleCnt="0"/>
      <dgm:spPr/>
      <dgm:t>
        <a:bodyPr/>
        <a:lstStyle/>
        <a:p>
          <a:endParaRPr lang="en-US"/>
        </a:p>
      </dgm:t>
    </dgm:pt>
    <dgm:pt modelId="{7BB6489A-CA20-4ECB-A352-E8F93867B3CE}" type="pres">
      <dgm:prSet presAssocID="{F158A836-9807-4BB5-96D7-55AAE48F5E54}" presName="txTwo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02E314D-5EA3-4ED9-8448-3A88F6BBEFCB}" type="pres">
      <dgm:prSet presAssocID="{F158A836-9807-4BB5-96D7-55AAE48F5E54}" presName="horzTwo" presStyleCnt="0"/>
      <dgm:spPr/>
      <dgm:t>
        <a:bodyPr/>
        <a:lstStyle/>
        <a:p>
          <a:endParaRPr lang="en-US"/>
        </a:p>
      </dgm:t>
    </dgm:pt>
    <dgm:pt modelId="{3C23813F-6973-4D7B-9990-76708706699C}" type="pres">
      <dgm:prSet presAssocID="{641FD4FB-DEB5-4BAD-8DE6-FF7449A706FD}" presName="sibSpaceTwo" presStyleCnt="0"/>
      <dgm:spPr/>
      <dgm:t>
        <a:bodyPr/>
        <a:lstStyle/>
        <a:p>
          <a:endParaRPr lang="en-US"/>
        </a:p>
      </dgm:t>
    </dgm:pt>
    <dgm:pt modelId="{9003DF58-FDC6-4618-AE67-2758AD77056B}" type="pres">
      <dgm:prSet presAssocID="{1D5437B4-AE63-4725-B3BF-757CE9D3B51A}" presName="vertTwo" presStyleCnt="0"/>
      <dgm:spPr/>
      <dgm:t>
        <a:bodyPr/>
        <a:lstStyle/>
        <a:p>
          <a:endParaRPr lang="en-US"/>
        </a:p>
      </dgm:t>
    </dgm:pt>
    <dgm:pt modelId="{D0E0DA45-7B08-49FD-A31E-C403CD54709E}" type="pres">
      <dgm:prSet presAssocID="{1D5437B4-AE63-4725-B3BF-757CE9D3B51A}" presName="txTwo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3F2092-A984-460F-A1EE-AA79E79073BA}" type="pres">
      <dgm:prSet presAssocID="{1D5437B4-AE63-4725-B3BF-757CE9D3B51A}" presName="horzTwo" presStyleCnt="0"/>
      <dgm:spPr/>
      <dgm:t>
        <a:bodyPr/>
        <a:lstStyle/>
        <a:p>
          <a:endParaRPr lang="en-US"/>
        </a:p>
      </dgm:t>
    </dgm:pt>
    <dgm:pt modelId="{CD0E5F27-DC8A-4E3F-BAD3-E68AD5783A45}" type="pres">
      <dgm:prSet presAssocID="{77151872-762C-4E0C-84E2-38FC583BA821}" presName="sibSpaceTwo" presStyleCnt="0"/>
      <dgm:spPr/>
      <dgm:t>
        <a:bodyPr/>
        <a:lstStyle/>
        <a:p>
          <a:endParaRPr lang="en-US"/>
        </a:p>
      </dgm:t>
    </dgm:pt>
    <dgm:pt modelId="{F2F6FB1D-3F89-4262-86F2-C238882107CF}" type="pres">
      <dgm:prSet presAssocID="{F4DD7773-E0F0-4CA0-AE12-39FE24E2D38B}" presName="vertTwo" presStyleCnt="0"/>
      <dgm:spPr/>
      <dgm:t>
        <a:bodyPr/>
        <a:lstStyle/>
        <a:p>
          <a:endParaRPr lang="en-US"/>
        </a:p>
      </dgm:t>
    </dgm:pt>
    <dgm:pt modelId="{9C0153BD-6091-4F1D-BE9A-479884AEC873}" type="pres">
      <dgm:prSet presAssocID="{F4DD7773-E0F0-4CA0-AE12-39FE24E2D38B}" presName="txTwo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4480128-D5B9-4C6E-88B1-E740FC35E8CE}" type="pres">
      <dgm:prSet presAssocID="{F4DD7773-E0F0-4CA0-AE12-39FE24E2D38B}" presName="horzTwo" presStyleCnt="0"/>
      <dgm:spPr/>
      <dgm:t>
        <a:bodyPr/>
        <a:lstStyle/>
        <a:p>
          <a:endParaRPr lang="en-US"/>
        </a:p>
      </dgm:t>
    </dgm:pt>
    <dgm:pt modelId="{68F8D98B-28E9-4590-BBA2-FC651E9A27D2}" type="pres">
      <dgm:prSet presAssocID="{BDF0DF6A-C77C-48ED-8BA1-44B4EE5AE580}" presName="sibSpaceTwo" presStyleCnt="0"/>
      <dgm:spPr/>
    </dgm:pt>
    <dgm:pt modelId="{F9D44CB2-A920-47FA-AE02-C32C8F021B10}" type="pres">
      <dgm:prSet presAssocID="{0EF225F9-9C46-46B1-AEAA-7C5C5A0E186B}" presName="vertTwo" presStyleCnt="0"/>
      <dgm:spPr/>
    </dgm:pt>
    <dgm:pt modelId="{BCB16630-CF71-4D26-81A5-9143F0F3E0AE}" type="pres">
      <dgm:prSet presAssocID="{0EF225F9-9C46-46B1-AEAA-7C5C5A0E186B}" presName="txTwo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D0AFB0-304C-4862-8D2E-BEFB332015A4}" type="pres">
      <dgm:prSet presAssocID="{0EF225F9-9C46-46B1-AEAA-7C5C5A0E186B}" presName="horzTwo" presStyleCnt="0"/>
      <dgm:spPr/>
    </dgm:pt>
  </dgm:ptLst>
  <dgm:cxnLst>
    <dgm:cxn modelId="{1F8701BB-D03F-4129-B6C5-3EE1668EA384}" srcId="{F9A846BA-06FB-46AF-80ED-5EA0073A08FA}" destId="{1CB57AA0-20A0-4DD2-8240-1F1BBA96F377}" srcOrd="1" destOrd="0" parTransId="{3E344199-2990-49AC-97F1-AA028B982D1A}" sibTransId="{3FBFFF82-8FFE-49E0-A5C2-7EE682B3205B}"/>
    <dgm:cxn modelId="{45107985-BDF3-4771-BAD5-FEAE1DC2DF88}" type="presOf" srcId="{14960A7F-F496-47F8-8AED-CFDB8BC0A9D3}" destId="{09101A77-C8DB-43B4-AD00-637CA63FABF2}" srcOrd="0" destOrd="0" presId="urn:microsoft.com/office/officeart/2005/8/layout/hierarchy4"/>
    <dgm:cxn modelId="{E0A59ECF-A5D6-4165-81D6-37160CDE59E0}" srcId="{105D35E0-9A5D-4EB8-8A48-4ED52D2D6EAC}" destId="{F9A846BA-06FB-46AF-80ED-5EA0073A08FA}" srcOrd="0" destOrd="0" parTransId="{867140E2-327F-4343-AA77-39B40F758E20}" sibTransId="{D054D334-137E-4116-BF8C-3B5A64D95A38}"/>
    <dgm:cxn modelId="{53DE0FF7-445F-4BDE-97BC-13A36AF43045}" type="presOf" srcId="{F4DD7773-E0F0-4CA0-AE12-39FE24E2D38B}" destId="{9C0153BD-6091-4F1D-BE9A-479884AEC873}" srcOrd="0" destOrd="0" presId="urn:microsoft.com/office/officeart/2005/8/layout/hierarchy4"/>
    <dgm:cxn modelId="{53644DAD-76CB-436D-9F49-7C6B8622C755}" type="presOf" srcId="{F9A846BA-06FB-46AF-80ED-5EA0073A08FA}" destId="{974CF3BB-0E85-4274-AEAA-1706BC43374D}" srcOrd="0" destOrd="0" presId="urn:microsoft.com/office/officeart/2005/8/layout/hierarchy4"/>
    <dgm:cxn modelId="{11E92849-65DE-496A-8FAD-F4F226B397F9}" type="presOf" srcId="{105D35E0-9A5D-4EB8-8A48-4ED52D2D6EAC}" destId="{1A7865DA-231C-4246-9192-EF715020EE0F}" srcOrd="0" destOrd="0" presId="urn:microsoft.com/office/officeart/2005/8/layout/hierarchy4"/>
    <dgm:cxn modelId="{C79AB871-1E79-4659-B552-853A5F95D613}" type="presOf" srcId="{1D5437B4-AE63-4725-B3BF-757CE9D3B51A}" destId="{D0E0DA45-7B08-49FD-A31E-C403CD54709E}" srcOrd="0" destOrd="0" presId="urn:microsoft.com/office/officeart/2005/8/layout/hierarchy4"/>
    <dgm:cxn modelId="{6B288BAF-8C28-4B7A-814A-5A7A7105B109}" type="presOf" srcId="{1CB57AA0-20A0-4DD2-8240-1F1BBA96F377}" destId="{E8E994F8-C699-45BC-BC75-5D063872066F}" srcOrd="0" destOrd="0" presId="urn:microsoft.com/office/officeart/2005/8/layout/hierarchy4"/>
    <dgm:cxn modelId="{1890C31B-6C5A-492A-B02D-6A7C8BDE111A}" srcId="{F9A846BA-06FB-46AF-80ED-5EA0073A08FA}" destId="{1D5437B4-AE63-4725-B3BF-757CE9D3B51A}" srcOrd="3" destOrd="0" parTransId="{EE3EA5B9-D085-48DC-A4C9-23E6FD27D486}" sibTransId="{77151872-762C-4E0C-84E2-38FC583BA821}"/>
    <dgm:cxn modelId="{5DEF2495-9985-44C6-8EDA-3F14AE904248}" srcId="{F9A846BA-06FB-46AF-80ED-5EA0073A08FA}" destId="{F158A836-9807-4BB5-96D7-55AAE48F5E54}" srcOrd="2" destOrd="0" parTransId="{558C0938-D0E9-4B08-AF25-06F808A3FD1D}" sibTransId="{641FD4FB-DEB5-4BAD-8DE6-FF7449A706FD}"/>
    <dgm:cxn modelId="{E8692F65-E9FE-44B5-97D4-73847942C875}" type="presOf" srcId="{0EF225F9-9C46-46B1-AEAA-7C5C5A0E186B}" destId="{BCB16630-CF71-4D26-81A5-9143F0F3E0AE}" srcOrd="0" destOrd="0" presId="urn:microsoft.com/office/officeart/2005/8/layout/hierarchy4"/>
    <dgm:cxn modelId="{71F9C174-A9A7-4C4B-82AD-F0A584F94B69}" srcId="{F9A846BA-06FB-46AF-80ED-5EA0073A08FA}" destId="{F4DD7773-E0F0-4CA0-AE12-39FE24E2D38B}" srcOrd="4" destOrd="0" parTransId="{5EB1A185-9242-4C2E-BC90-611B22CE7796}" sibTransId="{BDF0DF6A-C77C-48ED-8BA1-44B4EE5AE580}"/>
    <dgm:cxn modelId="{53705A05-D975-4A74-AE5A-3A7F32B2631F}" srcId="{F9A846BA-06FB-46AF-80ED-5EA0073A08FA}" destId="{0EF225F9-9C46-46B1-AEAA-7C5C5A0E186B}" srcOrd="5" destOrd="0" parTransId="{F86D54C3-53F2-491E-ADFE-C2FF80A9D680}" sibTransId="{76BAE5D0-E428-4E1B-94AF-71119AC378BE}"/>
    <dgm:cxn modelId="{87DAD0BE-D66B-4044-B763-4419C657E62B}" type="presOf" srcId="{F158A836-9807-4BB5-96D7-55AAE48F5E54}" destId="{7BB6489A-CA20-4ECB-A352-E8F93867B3CE}" srcOrd="0" destOrd="0" presId="urn:microsoft.com/office/officeart/2005/8/layout/hierarchy4"/>
    <dgm:cxn modelId="{B7DEA456-8AA2-4AA1-9623-9B713A479123}" srcId="{F9A846BA-06FB-46AF-80ED-5EA0073A08FA}" destId="{14960A7F-F496-47F8-8AED-CFDB8BC0A9D3}" srcOrd="0" destOrd="0" parTransId="{17C084B5-AE70-4730-B40A-27CF395B19BA}" sibTransId="{2B107742-822F-4EA7-B8A3-821D2C9E59A6}"/>
    <dgm:cxn modelId="{B02E4138-B248-4492-A61F-C22BA5EDE857}" type="presParOf" srcId="{1A7865DA-231C-4246-9192-EF715020EE0F}" destId="{F2941A8B-A069-4D99-99E4-6BDBE8B0CECC}" srcOrd="0" destOrd="0" presId="urn:microsoft.com/office/officeart/2005/8/layout/hierarchy4"/>
    <dgm:cxn modelId="{50CF717C-2308-403F-8781-783861FF8A94}" type="presParOf" srcId="{F2941A8B-A069-4D99-99E4-6BDBE8B0CECC}" destId="{974CF3BB-0E85-4274-AEAA-1706BC43374D}" srcOrd="0" destOrd="0" presId="urn:microsoft.com/office/officeart/2005/8/layout/hierarchy4"/>
    <dgm:cxn modelId="{BAF46F22-6AC0-470C-A9B1-C7A30EA5CCDB}" type="presParOf" srcId="{F2941A8B-A069-4D99-99E4-6BDBE8B0CECC}" destId="{3DC1A95A-C8BF-423D-8844-7F76C81384F2}" srcOrd="1" destOrd="0" presId="urn:microsoft.com/office/officeart/2005/8/layout/hierarchy4"/>
    <dgm:cxn modelId="{57BA5CE1-FC8D-45E3-9A2B-7A23DFC25BB8}" type="presParOf" srcId="{F2941A8B-A069-4D99-99E4-6BDBE8B0CECC}" destId="{E0A32E26-C2F3-4DD1-BD1E-D5A551D36BB6}" srcOrd="2" destOrd="0" presId="urn:microsoft.com/office/officeart/2005/8/layout/hierarchy4"/>
    <dgm:cxn modelId="{D841F5B2-08ED-4FB0-9F62-DCE57283B1A2}" type="presParOf" srcId="{E0A32E26-C2F3-4DD1-BD1E-D5A551D36BB6}" destId="{1010A47E-3F2F-4949-8DF9-AC2409C12CC3}" srcOrd="0" destOrd="0" presId="urn:microsoft.com/office/officeart/2005/8/layout/hierarchy4"/>
    <dgm:cxn modelId="{DA87FD9D-2747-49DA-9977-CE906199A23E}" type="presParOf" srcId="{1010A47E-3F2F-4949-8DF9-AC2409C12CC3}" destId="{09101A77-C8DB-43B4-AD00-637CA63FABF2}" srcOrd="0" destOrd="0" presId="urn:microsoft.com/office/officeart/2005/8/layout/hierarchy4"/>
    <dgm:cxn modelId="{AA785B57-7482-44B3-9249-EA8CF5AD8CE4}" type="presParOf" srcId="{1010A47E-3F2F-4949-8DF9-AC2409C12CC3}" destId="{26DCDE69-B7C1-48E0-B85E-75F13CD439FE}" srcOrd="1" destOrd="0" presId="urn:microsoft.com/office/officeart/2005/8/layout/hierarchy4"/>
    <dgm:cxn modelId="{37C32F77-9028-4806-B868-D2751E0161F4}" type="presParOf" srcId="{E0A32E26-C2F3-4DD1-BD1E-D5A551D36BB6}" destId="{01F820B8-7164-4900-8BF7-222F2C363DA3}" srcOrd="1" destOrd="0" presId="urn:microsoft.com/office/officeart/2005/8/layout/hierarchy4"/>
    <dgm:cxn modelId="{C0FFE9AE-5135-41E2-ADB0-C39CDC0EAFE1}" type="presParOf" srcId="{E0A32E26-C2F3-4DD1-BD1E-D5A551D36BB6}" destId="{306AC4EC-D430-434E-81F1-FAA27947A3DF}" srcOrd="2" destOrd="0" presId="urn:microsoft.com/office/officeart/2005/8/layout/hierarchy4"/>
    <dgm:cxn modelId="{CDD969E4-EA48-4FC0-80DA-4D7A10F353B1}" type="presParOf" srcId="{306AC4EC-D430-434E-81F1-FAA27947A3DF}" destId="{E8E994F8-C699-45BC-BC75-5D063872066F}" srcOrd="0" destOrd="0" presId="urn:microsoft.com/office/officeart/2005/8/layout/hierarchy4"/>
    <dgm:cxn modelId="{A0B45C21-F3CE-4439-9C7E-39C474B8DE5F}" type="presParOf" srcId="{306AC4EC-D430-434E-81F1-FAA27947A3DF}" destId="{33CFD937-7CFE-41EB-B34C-4DF016A09BD5}" srcOrd="1" destOrd="0" presId="urn:microsoft.com/office/officeart/2005/8/layout/hierarchy4"/>
    <dgm:cxn modelId="{314E8EEB-E815-4BCE-B8ED-B45C45A3B7F6}" type="presParOf" srcId="{E0A32E26-C2F3-4DD1-BD1E-D5A551D36BB6}" destId="{A1A911D5-BCE3-48F1-8013-242C9B12713C}" srcOrd="3" destOrd="0" presId="urn:microsoft.com/office/officeart/2005/8/layout/hierarchy4"/>
    <dgm:cxn modelId="{E5E12ACB-277B-49FE-8E5C-0469BDFBAAC7}" type="presParOf" srcId="{E0A32E26-C2F3-4DD1-BD1E-D5A551D36BB6}" destId="{A6B865B2-DECC-4399-BA8A-D51EE14B44B5}" srcOrd="4" destOrd="0" presId="urn:microsoft.com/office/officeart/2005/8/layout/hierarchy4"/>
    <dgm:cxn modelId="{006A6C79-B557-486A-BB51-19B7E9E253B5}" type="presParOf" srcId="{A6B865B2-DECC-4399-BA8A-D51EE14B44B5}" destId="{7BB6489A-CA20-4ECB-A352-E8F93867B3CE}" srcOrd="0" destOrd="0" presId="urn:microsoft.com/office/officeart/2005/8/layout/hierarchy4"/>
    <dgm:cxn modelId="{D4820ABC-2D22-45EE-9A41-B446FB4A6270}" type="presParOf" srcId="{A6B865B2-DECC-4399-BA8A-D51EE14B44B5}" destId="{202E314D-5EA3-4ED9-8448-3A88F6BBEFCB}" srcOrd="1" destOrd="0" presId="urn:microsoft.com/office/officeart/2005/8/layout/hierarchy4"/>
    <dgm:cxn modelId="{E4A41EB4-36C6-4C06-888B-EF01FE85C03C}" type="presParOf" srcId="{E0A32E26-C2F3-4DD1-BD1E-D5A551D36BB6}" destId="{3C23813F-6973-4D7B-9990-76708706699C}" srcOrd="5" destOrd="0" presId="urn:microsoft.com/office/officeart/2005/8/layout/hierarchy4"/>
    <dgm:cxn modelId="{AF8E1209-7D1B-45EE-BA88-BDEB13BEF910}" type="presParOf" srcId="{E0A32E26-C2F3-4DD1-BD1E-D5A551D36BB6}" destId="{9003DF58-FDC6-4618-AE67-2758AD77056B}" srcOrd="6" destOrd="0" presId="urn:microsoft.com/office/officeart/2005/8/layout/hierarchy4"/>
    <dgm:cxn modelId="{0C37FB2B-2BF1-4B6C-AF9B-3FC8873D557A}" type="presParOf" srcId="{9003DF58-FDC6-4618-AE67-2758AD77056B}" destId="{D0E0DA45-7B08-49FD-A31E-C403CD54709E}" srcOrd="0" destOrd="0" presId="urn:microsoft.com/office/officeart/2005/8/layout/hierarchy4"/>
    <dgm:cxn modelId="{DABF5EF0-06BB-4B5E-A7C9-56E48E739AB3}" type="presParOf" srcId="{9003DF58-FDC6-4618-AE67-2758AD77056B}" destId="{133F2092-A984-460F-A1EE-AA79E79073BA}" srcOrd="1" destOrd="0" presId="urn:microsoft.com/office/officeart/2005/8/layout/hierarchy4"/>
    <dgm:cxn modelId="{19587887-07E5-480D-9AF1-27FE7922C00D}" type="presParOf" srcId="{E0A32E26-C2F3-4DD1-BD1E-D5A551D36BB6}" destId="{CD0E5F27-DC8A-4E3F-BAD3-E68AD5783A45}" srcOrd="7" destOrd="0" presId="urn:microsoft.com/office/officeart/2005/8/layout/hierarchy4"/>
    <dgm:cxn modelId="{0D0CAF06-1C5A-4057-B6D9-216806AF932A}" type="presParOf" srcId="{E0A32E26-C2F3-4DD1-BD1E-D5A551D36BB6}" destId="{F2F6FB1D-3F89-4262-86F2-C238882107CF}" srcOrd="8" destOrd="0" presId="urn:microsoft.com/office/officeart/2005/8/layout/hierarchy4"/>
    <dgm:cxn modelId="{78F4E9A1-C014-48BE-A76A-B832E9DDED52}" type="presParOf" srcId="{F2F6FB1D-3F89-4262-86F2-C238882107CF}" destId="{9C0153BD-6091-4F1D-BE9A-479884AEC873}" srcOrd="0" destOrd="0" presId="urn:microsoft.com/office/officeart/2005/8/layout/hierarchy4"/>
    <dgm:cxn modelId="{214A69BE-52CD-4A27-B276-E4078389F70D}" type="presParOf" srcId="{F2F6FB1D-3F89-4262-86F2-C238882107CF}" destId="{F4480128-D5B9-4C6E-88B1-E740FC35E8CE}" srcOrd="1" destOrd="0" presId="urn:microsoft.com/office/officeart/2005/8/layout/hierarchy4"/>
    <dgm:cxn modelId="{E930DF55-6352-47E9-AF64-38336FA65E64}" type="presParOf" srcId="{E0A32E26-C2F3-4DD1-BD1E-D5A551D36BB6}" destId="{68F8D98B-28E9-4590-BBA2-FC651E9A27D2}" srcOrd="9" destOrd="0" presId="urn:microsoft.com/office/officeart/2005/8/layout/hierarchy4"/>
    <dgm:cxn modelId="{3B5721CC-006D-41AE-B32F-D8D87277FD90}" type="presParOf" srcId="{E0A32E26-C2F3-4DD1-BD1E-D5A551D36BB6}" destId="{F9D44CB2-A920-47FA-AE02-C32C8F021B10}" srcOrd="10" destOrd="0" presId="urn:microsoft.com/office/officeart/2005/8/layout/hierarchy4"/>
    <dgm:cxn modelId="{6FF99013-0B1D-4726-A509-90DC8B4AB377}" type="presParOf" srcId="{F9D44CB2-A920-47FA-AE02-C32C8F021B10}" destId="{BCB16630-CF71-4D26-81A5-9143F0F3E0AE}" srcOrd="0" destOrd="0" presId="urn:microsoft.com/office/officeart/2005/8/layout/hierarchy4"/>
    <dgm:cxn modelId="{1D28A77F-A6C0-4771-BAEB-560F3EA5D145}" type="presParOf" srcId="{F9D44CB2-A920-47FA-AE02-C32C8F021B10}" destId="{A8D0AFB0-304C-4862-8D2E-BEFB332015A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01AA76-3020-4F1B-B46B-482FA23A744D}">
      <dsp:nvSpPr>
        <dsp:cNvPr id="0" name=""/>
        <dsp:cNvSpPr/>
      </dsp:nvSpPr>
      <dsp:spPr>
        <a:xfrm>
          <a:off x="0" y="126346"/>
          <a:ext cx="3886200" cy="37497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          </a:t>
          </a:r>
          <a:r>
            <a:rPr lang="en-US" sz="2400" b="1" kern="1200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rPr>
            <a:t> MEETING AGENDA</a:t>
          </a:r>
          <a:endParaRPr lang="en-US" sz="2400" b="1" kern="1200" dirty="0"/>
        </a:p>
      </dsp:txBody>
      <dsp:txXfrm>
        <a:off x="18305" y="144651"/>
        <a:ext cx="3849590" cy="338360"/>
      </dsp:txXfrm>
    </dsp:sp>
    <dsp:sp modelId="{7A48444D-8018-47A9-B350-11254E65CD1B}">
      <dsp:nvSpPr>
        <dsp:cNvPr id="0" name=""/>
        <dsp:cNvSpPr/>
      </dsp:nvSpPr>
      <dsp:spPr>
        <a:xfrm>
          <a:off x="0" y="549032"/>
          <a:ext cx="3886200" cy="401297"/>
        </a:xfrm>
        <a:prstGeom prst="roundRect">
          <a:avLst/>
        </a:prstGeom>
        <a:solidFill>
          <a:schemeClr val="accent5">
            <a:hueOff val="-2369236"/>
            <a:satOff val="1347"/>
            <a:lumOff val="-111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Project Scope of Work and Locations</a:t>
          </a:r>
          <a:endParaRPr lang="en-US" sz="1600" kern="1200" dirty="0"/>
        </a:p>
      </dsp:txBody>
      <dsp:txXfrm>
        <a:off x="19590" y="568622"/>
        <a:ext cx="3847020" cy="362117"/>
      </dsp:txXfrm>
    </dsp:sp>
    <dsp:sp modelId="{88CEF747-3169-4581-8823-D149835C7E0D}">
      <dsp:nvSpPr>
        <dsp:cNvPr id="0" name=""/>
        <dsp:cNvSpPr/>
      </dsp:nvSpPr>
      <dsp:spPr>
        <a:xfrm>
          <a:off x="0" y="1049541"/>
          <a:ext cx="3886200" cy="577980"/>
        </a:xfrm>
        <a:prstGeom prst="roundRect">
          <a:avLst/>
        </a:prstGeom>
        <a:solidFill>
          <a:schemeClr val="accent5">
            <a:hueOff val="-4738472"/>
            <a:satOff val="2693"/>
            <a:lumOff val="-22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Sewer Point Repairs</a:t>
          </a:r>
          <a:endParaRPr lang="en-US" sz="1600" kern="1200" dirty="0"/>
        </a:p>
      </dsp:txBody>
      <dsp:txXfrm>
        <a:off x="28215" y="1077756"/>
        <a:ext cx="3829770" cy="521550"/>
      </dsp:txXfrm>
    </dsp:sp>
    <dsp:sp modelId="{CDA9025A-8385-472D-874F-396AE0B7F5F5}">
      <dsp:nvSpPr>
        <dsp:cNvPr id="0" name=""/>
        <dsp:cNvSpPr/>
      </dsp:nvSpPr>
      <dsp:spPr>
        <a:xfrm>
          <a:off x="0" y="1682241"/>
          <a:ext cx="3886200" cy="577980"/>
        </a:xfrm>
        <a:prstGeom prst="roundRect">
          <a:avLst/>
        </a:prstGeom>
        <a:solidFill>
          <a:schemeClr val="accent5">
            <a:hueOff val="-7107708"/>
            <a:satOff val="4040"/>
            <a:lumOff val="-33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Intersection Improvements</a:t>
          </a:r>
          <a:endParaRPr lang="en-US" sz="1600" kern="1200" dirty="0"/>
        </a:p>
      </dsp:txBody>
      <dsp:txXfrm>
        <a:off x="28215" y="1710456"/>
        <a:ext cx="3829770" cy="521550"/>
      </dsp:txXfrm>
    </dsp:sp>
    <dsp:sp modelId="{CA9DDF5F-D1C2-41DD-9FEA-595E0F6C73D3}">
      <dsp:nvSpPr>
        <dsp:cNvPr id="0" name=""/>
        <dsp:cNvSpPr/>
      </dsp:nvSpPr>
      <dsp:spPr>
        <a:xfrm>
          <a:off x="0" y="2362200"/>
          <a:ext cx="3886200" cy="450494"/>
        </a:xfrm>
        <a:prstGeom prst="roundRect">
          <a:avLst/>
        </a:prstGeom>
        <a:solidFill>
          <a:schemeClr val="accent5">
            <a:hueOff val="-9476944"/>
            <a:satOff val="5386"/>
            <a:lumOff val="-44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Concrete and Pavement Repairs</a:t>
          </a:r>
          <a:endParaRPr lang="en-US" sz="1600" kern="1200" dirty="0"/>
        </a:p>
      </dsp:txBody>
      <dsp:txXfrm>
        <a:off x="21991" y="2384191"/>
        <a:ext cx="3842218" cy="406512"/>
      </dsp:txXfrm>
    </dsp:sp>
    <dsp:sp modelId="{238C321D-2126-43D6-97C8-B5DD83078E18}">
      <dsp:nvSpPr>
        <dsp:cNvPr id="0" name=""/>
        <dsp:cNvSpPr/>
      </dsp:nvSpPr>
      <dsp:spPr>
        <a:xfrm>
          <a:off x="0" y="2895602"/>
          <a:ext cx="3886200" cy="453396"/>
        </a:xfrm>
        <a:prstGeom prst="roundRect">
          <a:avLst/>
        </a:prstGeom>
        <a:solidFill>
          <a:schemeClr val="accent5">
            <a:hueOff val="-11846180"/>
            <a:satOff val="6733"/>
            <a:lumOff val="-55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Street Trees</a:t>
          </a:r>
          <a:endParaRPr lang="en-US" sz="1600" kern="1200" dirty="0"/>
        </a:p>
      </dsp:txBody>
      <dsp:txXfrm>
        <a:off x="22133" y="2917735"/>
        <a:ext cx="3841934" cy="409130"/>
      </dsp:txXfrm>
    </dsp:sp>
    <dsp:sp modelId="{A6C78C12-A8B0-4464-870F-EA0EB2689FF1}">
      <dsp:nvSpPr>
        <dsp:cNvPr id="0" name=""/>
        <dsp:cNvSpPr/>
      </dsp:nvSpPr>
      <dsp:spPr>
        <a:xfrm>
          <a:off x="0" y="3428999"/>
          <a:ext cx="3886200" cy="453396"/>
        </a:xfrm>
        <a:prstGeom prst="roundRect">
          <a:avLst/>
        </a:prstGeom>
        <a:solidFill>
          <a:schemeClr val="accent5">
            <a:hueOff val="-14215417"/>
            <a:satOff val="8079"/>
            <a:lumOff val="-666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Signal Modifications</a:t>
          </a:r>
          <a:endParaRPr lang="en-US" sz="1600" kern="1200" dirty="0"/>
        </a:p>
      </dsp:txBody>
      <dsp:txXfrm>
        <a:off x="22133" y="3451132"/>
        <a:ext cx="3841934" cy="409130"/>
      </dsp:txXfrm>
    </dsp:sp>
    <dsp:sp modelId="{25D1BC7B-0535-447B-9081-A7662AB19FFF}">
      <dsp:nvSpPr>
        <dsp:cNvPr id="0" name=""/>
        <dsp:cNvSpPr/>
      </dsp:nvSpPr>
      <dsp:spPr>
        <a:xfrm>
          <a:off x="0" y="3977753"/>
          <a:ext cx="3886200" cy="453396"/>
        </a:xfrm>
        <a:prstGeom prst="roundRect">
          <a:avLst/>
        </a:prstGeom>
        <a:solidFill>
          <a:schemeClr val="accent5">
            <a:hueOff val="-16584653"/>
            <a:satOff val="9426"/>
            <a:lumOff val="-77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Construction Phasing /Scheduling</a:t>
          </a:r>
          <a:endParaRPr lang="en-US" sz="1600" kern="1200" dirty="0"/>
        </a:p>
      </dsp:txBody>
      <dsp:txXfrm>
        <a:off x="22133" y="3999886"/>
        <a:ext cx="3841934" cy="409130"/>
      </dsp:txXfrm>
    </dsp:sp>
    <dsp:sp modelId="{84CE3F9A-5FC5-4F68-8FBD-CB1251567BF5}">
      <dsp:nvSpPr>
        <dsp:cNvPr id="0" name=""/>
        <dsp:cNvSpPr/>
      </dsp:nvSpPr>
      <dsp:spPr>
        <a:xfrm>
          <a:off x="0" y="4532640"/>
          <a:ext cx="3886200" cy="508113"/>
        </a:xfrm>
        <a:prstGeom prst="roundRect">
          <a:avLst/>
        </a:prstGeom>
        <a:solidFill>
          <a:schemeClr val="accent5">
            <a:hueOff val="-18953888"/>
            <a:satOff val="10772"/>
            <a:lumOff val="-888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Public Notification Process</a:t>
          </a:r>
          <a:endParaRPr lang="en-US" sz="1600" kern="1200" dirty="0"/>
        </a:p>
      </dsp:txBody>
      <dsp:txXfrm>
        <a:off x="24804" y="4557444"/>
        <a:ext cx="3836592" cy="458505"/>
      </dsp:txXfrm>
    </dsp:sp>
    <dsp:sp modelId="{30834BE2-898A-432E-B380-6A95A01956B2}">
      <dsp:nvSpPr>
        <dsp:cNvPr id="0" name=""/>
        <dsp:cNvSpPr/>
      </dsp:nvSpPr>
      <dsp:spPr>
        <a:xfrm>
          <a:off x="0" y="5071172"/>
          <a:ext cx="3886200" cy="491427"/>
        </a:xfrm>
        <a:prstGeom prst="roundRect">
          <a:avLst/>
        </a:prstGeom>
        <a:solidFill>
          <a:schemeClr val="accent5">
            <a:hueOff val="-21323124"/>
            <a:satOff val="12119"/>
            <a:lumOff val="-1000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Questions / Comments</a:t>
          </a:r>
          <a:endParaRPr lang="en-US" sz="1600" kern="1200" dirty="0"/>
        </a:p>
      </dsp:txBody>
      <dsp:txXfrm>
        <a:off x="23989" y="5095161"/>
        <a:ext cx="3838222" cy="4434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4CF3BB-0E85-4274-AEAA-1706BC43374D}">
      <dsp:nvSpPr>
        <dsp:cNvPr id="0" name=""/>
        <dsp:cNvSpPr/>
      </dsp:nvSpPr>
      <dsp:spPr>
        <a:xfrm>
          <a:off x="41" y="1576"/>
          <a:ext cx="8458117" cy="24380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Public Notification</a:t>
          </a:r>
          <a:endParaRPr lang="en-US" sz="6500" kern="1200" dirty="0"/>
        </a:p>
      </dsp:txBody>
      <dsp:txXfrm>
        <a:off x="71448" y="72983"/>
        <a:ext cx="8315303" cy="2295213"/>
      </dsp:txXfrm>
    </dsp:sp>
    <dsp:sp modelId="{09101A77-C8DB-43B4-AD00-637CA63FABF2}">
      <dsp:nvSpPr>
        <dsp:cNvPr id="0" name=""/>
        <dsp:cNvSpPr/>
      </dsp:nvSpPr>
      <dsp:spPr>
        <a:xfrm>
          <a:off x="41" y="2665795"/>
          <a:ext cx="1317463" cy="24380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Community Meeting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(Today)</a:t>
          </a:r>
          <a:endParaRPr lang="en-US" sz="1300" kern="1200" dirty="0"/>
        </a:p>
      </dsp:txBody>
      <dsp:txXfrm>
        <a:off x="38628" y="2704382"/>
        <a:ext cx="1240289" cy="2360853"/>
      </dsp:txXfrm>
    </dsp:sp>
    <dsp:sp modelId="{E8E994F8-C699-45BC-BC75-5D063872066F}">
      <dsp:nvSpPr>
        <dsp:cNvPr id="0" name=""/>
        <dsp:cNvSpPr/>
      </dsp:nvSpPr>
      <dsp:spPr>
        <a:xfrm>
          <a:off x="1428172" y="2665795"/>
          <a:ext cx="1317463" cy="24380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City Website (Bid Advertisement)</a:t>
          </a:r>
          <a:endParaRPr lang="en-US" sz="1300" kern="1200" dirty="0"/>
        </a:p>
      </dsp:txBody>
      <dsp:txXfrm>
        <a:off x="1466759" y="2704382"/>
        <a:ext cx="1240289" cy="2360853"/>
      </dsp:txXfrm>
    </dsp:sp>
    <dsp:sp modelId="{7BB6489A-CA20-4ECB-A352-E8F93867B3CE}">
      <dsp:nvSpPr>
        <dsp:cNvPr id="0" name=""/>
        <dsp:cNvSpPr/>
      </dsp:nvSpPr>
      <dsp:spPr>
        <a:xfrm>
          <a:off x="2856302" y="2665795"/>
          <a:ext cx="1317463" cy="24380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Director’s Letter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(1-2 months ahead)</a:t>
          </a:r>
          <a:endParaRPr lang="en-US" sz="1300" kern="1200" dirty="0"/>
        </a:p>
      </dsp:txBody>
      <dsp:txXfrm>
        <a:off x="2894889" y="2704382"/>
        <a:ext cx="1240289" cy="2360853"/>
      </dsp:txXfrm>
    </dsp:sp>
    <dsp:sp modelId="{D0E0DA45-7B08-49FD-A31E-C403CD54709E}">
      <dsp:nvSpPr>
        <dsp:cNvPr id="0" name=""/>
        <dsp:cNvSpPr/>
      </dsp:nvSpPr>
      <dsp:spPr>
        <a:xfrm>
          <a:off x="4284433" y="2665795"/>
          <a:ext cx="1317463" cy="24380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Contractor’s Notification Letter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(2~3 weeks ahead)</a:t>
          </a:r>
          <a:endParaRPr lang="en-US" sz="1300" kern="1200" dirty="0"/>
        </a:p>
      </dsp:txBody>
      <dsp:txXfrm>
        <a:off x="4323020" y="2704382"/>
        <a:ext cx="1240289" cy="2360853"/>
      </dsp:txXfrm>
    </dsp:sp>
    <dsp:sp modelId="{9C0153BD-6091-4F1D-BE9A-479884AEC873}">
      <dsp:nvSpPr>
        <dsp:cNvPr id="0" name=""/>
        <dsp:cNvSpPr/>
      </dsp:nvSpPr>
      <dsp:spPr>
        <a:xfrm>
          <a:off x="5712564" y="2665795"/>
          <a:ext cx="1317463" cy="24380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3-Day Door Hanger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(Concrete/AC R&amp;R)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(3 days)</a:t>
          </a:r>
          <a:endParaRPr lang="en-US" sz="1300" kern="1200" dirty="0"/>
        </a:p>
      </dsp:txBody>
      <dsp:txXfrm>
        <a:off x="5751151" y="2704382"/>
        <a:ext cx="1240289" cy="2360853"/>
      </dsp:txXfrm>
    </dsp:sp>
    <dsp:sp modelId="{BCB16630-CF71-4D26-81A5-9143F0F3E0AE}">
      <dsp:nvSpPr>
        <dsp:cNvPr id="0" name=""/>
        <dsp:cNvSpPr/>
      </dsp:nvSpPr>
      <dsp:spPr>
        <a:xfrm>
          <a:off x="7140694" y="2665795"/>
          <a:ext cx="1317463" cy="24380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City Website (Construction Progress)</a:t>
          </a:r>
          <a:endParaRPr lang="en-US" sz="1300" kern="1200" dirty="0"/>
        </a:p>
      </dsp:txBody>
      <dsp:txXfrm>
        <a:off x="7179281" y="2704382"/>
        <a:ext cx="1240289" cy="23608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05" tIns="46654" rIns="93305" bIns="4665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05" tIns="46654" rIns="93305" bIns="46654" rtlCol="0"/>
          <a:lstStyle>
            <a:lvl1pPr algn="r">
              <a:defRPr sz="1200"/>
            </a:lvl1pPr>
          </a:lstStyle>
          <a:p>
            <a:fld id="{98E46293-4585-40B4-968C-2BED4EC7B539}" type="datetime1">
              <a:rPr lang="en-US" smtClean="0"/>
              <a:pPr/>
              <a:t>1/8/2016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05" tIns="46654" rIns="93305" bIns="4665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5455"/>
          </a:xfrm>
          <a:prstGeom prst="rect">
            <a:avLst/>
          </a:prstGeom>
        </p:spPr>
        <p:txBody>
          <a:bodyPr vert="horz" lIns="93305" tIns="46654" rIns="93305" bIns="46654" rtlCol="0" anchor="b"/>
          <a:lstStyle>
            <a:lvl1pPr algn="r">
              <a:defRPr sz="1200"/>
            </a:lvl1pPr>
          </a:lstStyle>
          <a:p>
            <a:fld id="{61B70843-3FF4-4422-A758-18A449BFA3F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869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05" tIns="46654" rIns="93305" bIns="46654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05" tIns="46654" rIns="93305" bIns="46654" rtlCol="0"/>
          <a:lstStyle>
            <a:lvl1pPr algn="r">
              <a:defRPr sz="1200"/>
            </a:lvl1pPr>
            <a:extLst/>
          </a:lstStyle>
          <a:p>
            <a:fld id="{49F6BDE8-9EAF-4F6B-8932-9F6BEA6E6347}" type="datetime1">
              <a:rPr lang="en-US" smtClean="0"/>
              <a:pPr/>
              <a:t>1/8/2016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613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05" tIns="46654" rIns="93305" bIns="46654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05" tIns="46654" rIns="93305" bIns="46654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05" tIns="46654" rIns="93305" bIns="46654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5455"/>
          </a:xfrm>
          <a:prstGeom prst="rect">
            <a:avLst/>
          </a:prstGeom>
        </p:spPr>
        <p:txBody>
          <a:bodyPr vert="horz" lIns="93305" tIns="46654" rIns="93305" bIns="46654" rtlCol="0" anchor="b"/>
          <a:lstStyle>
            <a:lvl1pPr algn="r">
              <a:defRPr sz="1200"/>
            </a:lvl1pPr>
            <a:extLst/>
          </a:lstStyle>
          <a:p>
            <a:fld id="{87D77045-401A-4D5E-BFE3-54C21A8A66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7764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31086" indent="-231086"/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i="0" dirty="0" smtClean="0"/>
              <a:t>Concrete Works,</a:t>
            </a:r>
          </a:p>
          <a:p>
            <a:pPr>
              <a:lnSpc>
                <a:spcPct val="114000"/>
              </a:lnSpc>
              <a:buFont typeface="Arial" pitchFamily="34" charset="0"/>
              <a:buNone/>
            </a:pPr>
            <a:r>
              <a:rPr lang="en-US" i="0" dirty="0" smtClean="0"/>
              <a:t>We will remove and Reconstruct Broken, Damaged or uplifted Sidewalks,</a:t>
            </a:r>
            <a:r>
              <a:rPr lang="en-US" i="0" baseline="0" dirty="0" smtClean="0"/>
              <a:t> </a:t>
            </a:r>
            <a:r>
              <a:rPr lang="en-US" i="0" dirty="0" smtClean="0"/>
              <a:t>Curb Ramps,</a:t>
            </a:r>
            <a:r>
              <a:rPr lang="en-US" i="0" baseline="0" dirty="0" smtClean="0"/>
              <a:t> </a:t>
            </a:r>
            <a:r>
              <a:rPr lang="en-US" i="0" dirty="0" smtClean="0"/>
              <a:t>Driveway Aprons,</a:t>
            </a:r>
            <a:r>
              <a:rPr lang="en-US" i="0" baseline="0" dirty="0" smtClean="0"/>
              <a:t> </a:t>
            </a:r>
            <a:r>
              <a:rPr lang="en-US" i="0" dirty="0" smtClean="0"/>
              <a:t>Curbs, Gutters, Cross Gutters</a:t>
            </a:r>
          </a:p>
          <a:p>
            <a:pPr>
              <a:lnSpc>
                <a:spcPct val="114000"/>
              </a:lnSpc>
              <a:buFont typeface="Arial" pitchFamily="34" charset="0"/>
              <a:buNone/>
            </a:pPr>
            <a:r>
              <a:rPr lang="en-US" i="0" dirty="0" smtClean="0"/>
              <a:t>You can see some examples damaged</a:t>
            </a:r>
            <a:r>
              <a:rPr lang="en-US" i="0" baseline="0" dirty="0" smtClean="0"/>
              <a:t> curbs, sidewalks and driveways.</a:t>
            </a:r>
            <a:endParaRPr lang="en-US" i="0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 you can see a design showing public notification process public notification process.</a:t>
            </a:r>
          </a:p>
          <a:p>
            <a:endParaRPr lang="en-US" dirty="0" smtClean="0"/>
          </a:p>
          <a:p>
            <a:r>
              <a:rPr lang="en-US" dirty="0" smtClean="0"/>
              <a:t>First we have today’s meeting to inform you about</a:t>
            </a:r>
            <a:r>
              <a:rPr lang="en-US" baseline="0" dirty="0" smtClean="0"/>
              <a:t> the project and address your questions and concerns. [click]</a:t>
            </a:r>
          </a:p>
          <a:p>
            <a:endParaRPr lang="en-US" baseline="0" dirty="0" smtClean="0"/>
          </a:p>
          <a:p>
            <a:r>
              <a:rPr lang="en-US" dirty="0" smtClean="0"/>
              <a:t>Then,</a:t>
            </a:r>
            <a:r>
              <a:rPr lang="en-US" baseline="0" dirty="0" smtClean="0"/>
              <a:t> when project is advertised for bidding it will be posted on city’s Website.[click]</a:t>
            </a:r>
          </a:p>
          <a:p>
            <a:endParaRPr lang="en-US" baseline="0" dirty="0" smtClean="0"/>
          </a:p>
          <a:p>
            <a:r>
              <a:rPr lang="en-US" baseline="0" dirty="0" smtClean="0"/>
              <a:t>2 month before start of construction you will receive a letter from director of public works, that this project is coming to your neighborhood.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Contractor will send you one notification letter 2 to 3 weeks before construction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will receive 3 day door hangers for concrete and AC R&amp;R works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will also receive another 3 day door hanger for slurry seal or ARAM works.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the event of weather condition if contractor needs to reschedule some portion of the project you will receive another letter from contractor stating so.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These are all because we want to you to be informed about the project ahead of time. So if you see contractors crew working outside you wont be surprised.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Let me add that, in any case especially weather condition, construction schedule is delayed or rescheduled, you will receive a letter from contractor and you will be informed about the new schedule. </a:t>
            </a:r>
          </a:p>
          <a:p>
            <a:endParaRPr lang="en-US" baseline="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And Finally Questions</a:t>
            </a:r>
            <a:r>
              <a:rPr lang="en-US" baseline="0" dirty="0" smtClean="0"/>
              <a:t> and comment.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[click]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But before</a:t>
            </a:r>
            <a:r>
              <a:rPr lang="en-US" baseline="0" dirty="0" smtClean="0"/>
              <a:t> starting our question and answers section I want to t</a:t>
            </a:r>
            <a:r>
              <a:rPr lang="en-US" dirty="0" smtClean="0"/>
              <a:t>hank you for coming</a:t>
            </a:r>
            <a:r>
              <a:rPr lang="en-US" baseline="0" dirty="0" smtClean="0"/>
              <a:t> to this meeting.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After the meeting if you have any question regarding this project you can call me at the phone numbers showing on the screen. 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Good evening </a:t>
            </a:r>
            <a:r>
              <a:rPr lang="en-US" dirty="0" smtClean="0"/>
              <a:t>everyone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My name is Armen Avazian.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 am civil engineering associate with the Public Works Engineering Section and the project manager of this project.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Before </a:t>
            </a:r>
            <a:r>
              <a:rPr lang="en-US" baseline="0" dirty="0" smtClean="0"/>
              <a:t>start of the presentation, </a:t>
            </a:r>
          </a:p>
          <a:p>
            <a:endParaRPr lang="en-US" baseline="0" dirty="0" smtClean="0"/>
          </a:p>
          <a:p>
            <a:r>
              <a:rPr lang="en-US" baseline="0" dirty="0" smtClean="0"/>
              <a:t>Can everyone see the screen? Is it clear?</a:t>
            </a:r>
          </a:p>
          <a:p>
            <a:endParaRPr lang="en-US" baseline="0" dirty="0" smtClean="0"/>
          </a:p>
          <a:p>
            <a:r>
              <a:rPr lang="en-US" baseline="0" dirty="0" smtClean="0"/>
              <a:t>OK, Lets start our presentation.</a:t>
            </a:r>
          </a:p>
          <a:p>
            <a:endParaRPr lang="en-US" baseline="0" dirty="0" smtClean="0"/>
          </a:p>
          <a:p>
            <a:endParaRPr lang="en-US" baseline="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 main purpose of this presentation is to inform you about the project which soon will go under construction in your neighborhood and to address your questions and concerns.</a:t>
            </a:r>
          </a:p>
          <a:p>
            <a:endParaRPr lang="en-US" dirty="0" smtClean="0"/>
          </a:p>
          <a:p>
            <a:pPr defTabSz="924343">
              <a:defRPr/>
            </a:pPr>
            <a:r>
              <a:rPr lang="en-US" dirty="0" smtClean="0"/>
              <a:t>The Project is anticipated to start</a:t>
            </a:r>
            <a:r>
              <a:rPr lang="en-US" baseline="0" dirty="0" smtClean="0"/>
              <a:t> June 9, 2014 we have 80 Working days or in other words 114 calendar days for construction and we hope that we will finish construction by mid October.[click]</a:t>
            </a:r>
          </a:p>
          <a:p>
            <a:endParaRPr lang="en-US" baseline="0" dirty="0" smtClean="0"/>
          </a:p>
          <a:p>
            <a:r>
              <a:rPr lang="en-US" baseline="0" dirty="0" smtClean="0"/>
              <a:t>Today we will talk bout [click]</a:t>
            </a:r>
          </a:p>
          <a:p>
            <a:endParaRPr lang="en-US" baseline="0" dirty="0" smtClean="0"/>
          </a:p>
          <a:p>
            <a:r>
              <a:rPr lang="en-US" baseline="0" dirty="0" smtClean="0"/>
              <a:t>Project location and vicinity and neighborhood affected by the project. [click]</a:t>
            </a:r>
          </a:p>
          <a:p>
            <a:r>
              <a:rPr lang="en-US" baseline="0" dirty="0" smtClean="0"/>
              <a:t>Concrete and pavement works [click]</a:t>
            </a:r>
          </a:p>
          <a:p>
            <a:pPr defTabSz="924343">
              <a:defRPr/>
            </a:pPr>
            <a:r>
              <a:rPr lang="en-US" dirty="0" smtClean="0"/>
              <a:t>Crack Seal/Slurry Seal/ARAM/ARHM procedures [click]</a:t>
            </a:r>
          </a:p>
          <a:p>
            <a:r>
              <a:rPr lang="en-US" dirty="0" smtClean="0"/>
              <a:t>Construction Phasing [click]</a:t>
            </a:r>
          </a:p>
          <a:p>
            <a:r>
              <a:rPr lang="en-US" dirty="0" smtClean="0"/>
              <a:t>Public notifications and how</a:t>
            </a:r>
            <a:r>
              <a:rPr lang="en-US" baseline="0" dirty="0" smtClean="0"/>
              <a:t> we will inform you before and during construction about the process [click]</a:t>
            </a:r>
          </a:p>
          <a:p>
            <a:r>
              <a:rPr lang="en-US" dirty="0" smtClean="0"/>
              <a:t>And finally we will have a section for your</a:t>
            </a:r>
            <a:r>
              <a:rPr lang="en-US" baseline="0" dirty="0" smtClean="0"/>
              <a:t> questions and comments.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First Area of the project is Verdugo Road, Broadview Drive and</a:t>
            </a:r>
            <a:r>
              <a:rPr lang="en-US" baseline="0" dirty="0" smtClean="0"/>
              <a:t> Vicinity.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Anybody from this location is here? OK thank you.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are installing ARAM System 1 and 3, Slurry sealing, and Crack sealing at these streets per legend and the handouts that you have.</a:t>
            </a:r>
          </a:p>
          <a:p>
            <a:r>
              <a:rPr lang="en-US" baseline="0" dirty="0" smtClean="0"/>
              <a:t>Please wait a little bit and I will go over in next slides about the description of each one of this items.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&lt;&lt;&lt;&lt;&lt;&lt;&lt;&lt;&lt;ADD NOTE FOR COLOR CODING &gt;&gt;&gt;&gt;&gt;&gt;&gt;&gt;&gt;&gt;</a:t>
            </a:r>
          </a:p>
          <a:p>
            <a:endParaRPr lang="en-US" baseline="0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en-US" baseline="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en-US" baseline="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extLst/>
          </a:lstStyle>
          <a:p>
            <a:fld id="{53A90022-E91C-4BF3-AC57-4C34BBACC4CA}" type="datetime1">
              <a:rPr kumimoji="0" lang="en-US" smtClean="0"/>
              <a:pPr/>
              <a:t>1/8/2016</a:t>
            </a:fld>
            <a:endParaRPr kumimoji="0"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extLst/>
          </a:lstStyle>
          <a:p>
            <a:fld id="{72AC53DF-4216-466D-99A7-94400E6C2A25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sz="380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1" hangingPunct="1"/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9664DD-7B47-475A-86B3-7AA1AEB6474C}" type="datetime1">
              <a:rPr kumimoji="0" lang="en-US" smtClean="0"/>
              <a:pPr/>
              <a:t>1/8/2016</a:t>
            </a:fld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en-US" sz="40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 eaLnBrk="1" latinLnBrk="0" hangingPunct="1">
              <a:buNone/>
              <a:defRPr kumimoji="0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5F3D8-3985-419B-B402-D5A89522249D}" type="datetime1">
              <a:rPr kumimoji="0" lang="en-US" smtClean="0"/>
              <a:pPr/>
              <a:t>1/8/2016</a:t>
            </a:fld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sz="20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sz="28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269E12-68A8-496C-8511-A37DAC9C6A39}" type="datetime1">
              <a:rPr kumimoji="0" lang="en-US" smtClean="0"/>
              <a:pPr/>
              <a:t>1/8/2016</a:t>
            </a:fld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 eaLnBrk="1" latinLnBrk="0" hangingPunct="1">
              <a:defRPr kumimoji="0" sz="400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06A86E-FC22-4B43-A3AF-F1617727CECE}" type="datetime1">
              <a:rPr kumimoji="0" lang="en-US" smtClean="0"/>
              <a:pPr/>
              <a:t>1/8/2016</a:t>
            </a:fld>
            <a:endParaRPr kumimoji="0"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sz="4000" cap="none" baseline="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D24706-F023-4524-B8E2-28C84A6B964A}" type="datetime1">
              <a:rPr kumimoji="0" lang="en-US" smtClean="0"/>
              <a:pPr/>
              <a:t>1/8/2016</a:t>
            </a:fld>
            <a:endParaRPr kumimoji="0"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89668-23AD-429F-A8F6-C3B3B88E0F13}" type="datetime1">
              <a:rPr kumimoji="0" lang="en-US" smtClean="0"/>
              <a:pPr/>
              <a:t>1/8/2016</a:t>
            </a:fld>
            <a:endParaRPr kumimoji="0"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sz="3600" b="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sz="1800"/>
            </a:lvl1pPr>
            <a:lvl2pPr eaLnBrk="1" latinLnBrk="0" hangingPunct="1">
              <a:buNone/>
              <a:defRPr kumimoji="0" sz="1200"/>
            </a:lvl2pPr>
            <a:lvl3pPr eaLnBrk="1" latinLnBrk="0" hangingPunct="1">
              <a:buNone/>
              <a:defRPr kumimoji="0" sz="1000"/>
            </a:lvl3pPr>
            <a:lvl4pPr eaLnBrk="1" latinLnBrk="0" hangingPunct="1">
              <a:buNone/>
              <a:defRPr kumimoji="0" sz="900"/>
            </a:lvl4pPr>
            <a:lvl5pPr eaLnBrk="1" latinLnBrk="0" hangingPunct="1">
              <a:buNone/>
              <a:defRPr kumimoji="0" sz="9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sz="3200"/>
            </a:lvl1pPr>
            <a:lvl2pPr eaLnBrk="1" latinLnBrk="0" hangingPunct="1">
              <a:defRPr kumimoji="0" sz="2800"/>
            </a:lvl2pPr>
            <a:lvl3pPr eaLnBrk="1" latinLnBrk="0" hangingPunct="1">
              <a:defRPr kumimoji="0" sz="2400"/>
            </a:lvl3pPr>
            <a:lvl4pPr eaLnBrk="1" latinLnBrk="0" hangingPunct="1">
              <a:defRPr kumimoji="0" sz="2000"/>
            </a:lvl4pPr>
            <a:lvl5pPr eaLnBrk="1" latinLnBrk="0" hangingPunct="1">
              <a:defRPr kumimoji="0" sz="20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4E49F9-8C1A-4F70-9F8B-A2DD3D28B9D8}" type="datetime1">
              <a:rPr kumimoji="0" lang="en-US" smtClean="0"/>
              <a:pPr/>
              <a:t>1/8/2016</a:t>
            </a:fld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sz="2100" b="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 eaLnBrk="1" latinLnBrk="0" hangingPunct="1">
              <a:buNone/>
              <a:defRPr kumimoji="0"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sz="1400">
                <a:solidFill>
                  <a:srgbClr val="FFFFFF"/>
                </a:solidFill>
              </a:defRPr>
            </a:lvl1pPr>
            <a:lvl2pPr eaLnBrk="1" latinLnBrk="0" hangingPunct="1">
              <a:defRPr kumimoji="0" sz="1200"/>
            </a:lvl2pPr>
            <a:lvl3pPr eaLnBrk="1" latinLnBrk="0" hangingPunct="1">
              <a:defRPr kumimoji="0" sz="1000"/>
            </a:lvl3pPr>
            <a:lvl4pPr eaLnBrk="1" latinLnBrk="0" hangingPunct="1">
              <a:defRPr kumimoji="0" sz="900"/>
            </a:lvl4pPr>
            <a:lvl5pPr eaLnBrk="1" latinLnBrk="0" hangingPunct="1">
              <a:defRPr kumimoji="0" sz="9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DAB678-BD30-45E3-B6A3-89792D06D0FC}" type="datetime1">
              <a:rPr kumimoji="0" lang="en-US" smtClean="0"/>
              <a:pPr/>
              <a:t>1/8/2016</a:t>
            </a:fld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pPr eaLnBrk="1" latinLnBrk="1" hangingPunct="1"/>
            <a:r>
              <a:rPr kumimoji="0" lang="en-US" smtClean="0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1" hangingPunct="1"/>
            <a:r>
              <a:rPr kumimoji="0" lang="en-US" smtClean="0"/>
              <a:t>Click to edit Master text styles</a:t>
            </a:r>
          </a:p>
          <a:p>
            <a:pPr lvl="1" eaLnBrk="1" latinLnBrk="1" hangingPunct="1"/>
            <a:r>
              <a:rPr kumimoji="0" lang="en-US" smtClean="0"/>
              <a:t>Second level</a:t>
            </a:r>
          </a:p>
          <a:p>
            <a:pPr lvl="2" eaLnBrk="1" latinLnBrk="1" hangingPunct="1"/>
            <a:r>
              <a:rPr kumimoji="0" lang="en-US" smtClean="0"/>
              <a:t>Third level</a:t>
            </a:r>
          </a:p>
          <a:p>
            <a:pPr lvl="3" eaLnBrk="1" latinLnBrk="1" hangingPunct="1"/>
            <a:r>
              <a:rPr kumimoji="0" lang="en-US" smtClean="0"/>
              <a:t>Fourth level</a:t>
            </a:r>
          </a:p>
          <a:p>
            <a:pPr lvl="4" eaLnBrk="1" latinLnBrk="1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B07488E-BCFC-4E0E-97E0-8ACCC18FCD84}" type="datetime1">
              <a:rPr kumimoji="0" lang="en-US" smtClean="0">
                <a:solidFill>
                  <a:schemeClr val="tx2"/>
                </a:solidFill>
              </a:rPr>
              <a:pPr/>
              <a:t>1/8/2016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algn="l"/>
            <a:fld id="{72AC53DF-4216-466D-99A7-94400E6C2A25}" type="slidenum">
              <a:rPr kumimoji="0" lang="en-US" sz="1200" smtClean="0">
                <a:solidFill>
                  <a:schemeClr val="tx2"/>
                </a:solidFill>
              </a:rPr>
              <a:pPr algn="l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jpeg"/><Relationship Id="rId5" Type="http://schemas.openxmlformats.org/officeDocument/2006/relationships/image" Target="../media/image13.emf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152900"/>
            <a:ext cx="8458200" cy="22098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Community meeting </a:t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sz="3400" dirty="0" smtClean="0">
                <a:solidFill>
                  <a:schemeClr val="accent1"/>
                </a:solidFill>
              </a:rPr>
              <a:t/>
            </a:r>
            <a:br>
              <a:rPr lang="en-US" sz="3400" dirty="0" smtClean="0">
                <a:solidFill>
                  <a:schemeClr val="accent1"/>
                </a:solidFill>
              </a:rPr>
            </a:br>
            <a:r>
              <a:rPr lang="en-US" sz="3400" dirty="0" smtClean="0">
                <a:solidFill>
                  <a:schemeClr val="accent1"/>
                </a:solidFill>
              </a:rPr>
              <a:t> ocean view boulevard rehabilitation Project</a:t>
            </a:r>
            <a:endParaRPr lang="en-US" sz="3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05200" y="3200400"/>
            <a:ext cx="1600200" cy="457200"/>
          </a:xfrm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2400" dirty="0" smtClean="0"/>
              <a:t>To The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1219200" y="1676400"/>
            <a:ext cx="69342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WELCOME</a:t>
            </a:r>
            <a:endParaRPr lang="en-US" sz="8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3657600" y="4876800"/>
            <a:ext cx="1447800" cy="76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374904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lang="en-US" sz="2400" dirty="0" smtClean="0">
                <a:solidFill>
                  <a:schemeClr val="tx2"/>
                </a:solidFill>
              </a:rPr>
              <a:t>For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9" y="208292"/>
            <a:ext cx="4448643" cy="131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5410200" y="533400"/>
            <a:ext cx="3276600" cy="685800"/>
          </a:xfrm>
          <a:prstGeom prst="rect">
            <a:avLst/>
          </a:prstGeom>
        </p:spPr>
        <p:txBody>
          <a:bodyPr vert="horz" anchor="b">
            <a:noAutofit/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cap="all" spc="-150" dirty="0" smtClean="0">
                <a:ln/>
                <a:effectLst>
                  <a:reflection blurRad="12700" stA="50000" endPos="50000" dir="5400000" sy="-100000" rotWithShape="0"/>
                </a:effectLst>
                <a:latin typeface="+mj-lt"/>
                <a:ea typeface="+mj-ea"/>
                <a:cs typeface="+mj-cs"/>
              </a:rPr>
              <a:t>jaNUARY</a:t>
            </a:r>
            <a:r>
              <a:rPr kumimoji="0" lang="en-US" sz="3400" b="1" i="0" u="none" strike="noStrike" kern="1200" cap="all" spc="-150" normalizeH="0" noProof="0" dirty="0" smtClean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9, 2016</a:t>
            </a:r>
            <a:endParaRPr kumimoji="0" lang="en-US" sz="3400" b="1" i="0" u="none" strike="noStrike" kern="1200" cap="all" spc="-150" normalizeH="0" baseline="0" noProof="0" dirty="0">
              <a:ln/>
              <a:solidFill>
                <a:schemeClr val="tx1"/>
              </a:solidFill>
              <a:effectLst>
                <a:reflection blurRad="12700" stA="50000" endPos="50000" dir="5400000" sy="-100000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2400" y="-1524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"/>
          <p:cNvSpPr txBox="1">
            <a:spLocks/>
          </p:cNvSpPr>
          <p:nvPr/>
        </p:nvSpPr>
        <p:spPr>
          <a:xfrm>
            <a:off x="11502" y="-200769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lvl="0">
              <a:spcBef>
                <a:spcPct val="0"/>
              </a:spcBef>
              <a:defRPr/>
            </a:pP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ocean view boulevard </a:t>
            </a:r>
            <a:endParaRPr lang="en-US" sz="3200" b="1" cap="all" dirty="0" smtClean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  <a:p>
            <a:pPr lvl="0">
              <a:spcBef>
                <a:spcPct val="0"/>
              </a:spcBef>
              <a:defRPr/>
            </a:pPr>
            <a: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rehabilitation project</a:t>
            </a:r>
            <a:endParaRPr kumimoji="0" lang="en-US" sz="2000" b="0" i="1" u="none" strike="noStrike" kern="1200" cap="none" spc="-15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47860" y="4800600"/>
            <a:ext cx="820479" cy="129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Rectangle 1"/>
          <p:cNvSpPr txBox="1">
            <a:spLocks/>
          </p:cNvSpPr>
          <p:nvPr/>
        </p:nvSpPr>
        <p:spPr>
          <a:xfrm>
            <a:off x="6553200" y="1752600"/>
            <a:ext cx="38862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HONOLULU AVENUE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AND MARKET STREET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BUS  STOP </a:t>
            </a: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MODIFICATION</a:t>
            </a:r>
            <a:endParaRPr kumimoji="0" lang="en-US" sz="2000" b="0" i="1" u="none" strike="noStrike" kern="1200" cap="none" spc="-15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737800"/>
              </p:ext>
            </p:extLst>
          </p:nvPr>
        </p:nvGraphicFramePr>
        <p:xfrm>
          <a:off x="102798" y="1676400"/>
          <a:ext cx="6450402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7" name="Acrobat Document" r:id="rId6" imgW="7543732" imgH="5829300" progId="AcroExch.Document.11">
                  <p:embed/>
                </p:oleObj>
              </mc:Choice>
              <mc:Fallback>
                <p:oleObj name="Acrobat Document" r:id="rId6" imgW="7543732" imgH="58293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798" y="1676400"/>
                        <a:ext cx="6450402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1021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534400" cy="51054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RUBBERIZED (ARHM) PAVEMENT OVERLAY</a:t>
            </a:r>
            <a:endParaRPr lang="en-US" sz="2400" b="1" dirty="0" smtClean="0"/>
          </a:p>
          <a:p>
            <a:pPr>
              <a:lnSpc>
                <a:spcPct val="114000"/>
              </a:lnSpc>
            </a:pPr>
            <a:r>
              <a:rPr lang="en-US" sz="2400" b="1" dirty="0" smtClean="0"/>
              <a:t>Improves the Ride and Structural Integrity of the Roadway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430739"/>
            <a:ext cx="4495800" cy="2936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/>
          </p:cNvSpPr>
          <p:nvPr>
            <p:ph sz="half" idx="1"/>
          </p:nvPr>
        </p:nvSpPr>
        <p:spPr>
          <a:xfrm>
            <a:off x="381000" y="2590800"/>
            <a:ext cx="8534400" cy="5105401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Place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1.5</a:t>
            </a:r>
            <a:r>
              <a:rPr lang="en-US" i="1" dirty="0" smtClean="0"/>
              <a:t>” ARHM Overlay Over Existing Base Pavement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Eco Friendly (Uses Tires)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Begins</a:t>
            </a:r>
            <a:r>
              <a:rPr lang="en-US" i="1" u="sng" dirty="0" smtClean="0"/>
              <a:t> NEW</a:t>
            </a:r>
            <a:r>
              <a:rPr lang="en-US" i="1" dirty="0" smtClean="0"/>
              <a:t> Service Life for Pavement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Quieter and Smoother Ride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Better Road Friction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  <p:sp>
        <p:nvSpPr>
          <p:cNvPr id="10" name="Rectangle 9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1" name="Rectangle 1"/>
          <p:cNvSpPr txBox="1">
            <a:spLocks/>
          </p:cNvSpPr>
          <p:nvPr/>
        </p:nvSpPr>
        <p:spPr>
          <a:xfrm>
            <a:off x="0" y="-3048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lvl="0">
              <a:spcBef>
                <a:spcPct val="0"/>
              </a:spcBef>
              <a:defRPr/>
            </a:pP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ocean view boulevard </a:t>
            </a:r>
            <a:endParaRPr lang="en-US" sz="3200" b="1" cap="all" dirty="0" smtClean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  <a:p>
            <a:pPr lvl="0">
              <a:spcBef>
                <a:spcPct val="0"/>
              </a:spcBef>
              <a:defRPr/>
            </a:pPr>
            <a: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rehabilitation </a:t>
            </a: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project</a:t>
            </a:r>
            <a:endParaRPr kumimoji="0" lang="en-US" sz="2000" b="0" i="1" u="none" strike="noStrike" kern="1200" cap="none" spc="-15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4572000" cy="51054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4000" b="1" dirty="0" smtClean="0">
                <a:solidFill>
                  <a:schemeClr val="accent2"/>
                </a:solidFill>
              </a:rPr>
              <a:t>CONCRETE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Remove and Replace Uplifted/Broken/Damaged: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Sidewalks, Curb Ramps, Driveway Aprons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Curb/Gutter, Cross Gutters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5" name="Rectangle 1"/>
          <p:cNvSpPr txBox="1">
            <a:spLocks/>
          </p:cNvSpPr>
          <p:nvPr/>
        </p:nvSpPr>
        <p:spPr>
          <a:xfrm>
            <a:off x="0" y="-3048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lvl="0">
              <a:spcBef>
                <a:spcPct val="0"/>
              </a:spcBef>
              <a:defRPr/>
            </a:pP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ocean view boulevard </a:t>
            </a:r>
          </a:p>
          <a:p>
            <a:pPr lvl="0">
              <a:spcBef>
                <a:spcPct val="0"/>
              </a:spcBef>
              <a:defRPr/>
            </a:pP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rehabilitation project</a:t>
            </a:r>
            <a:endParaRPr lang="en-US" sz="2000" i="1" spc="-150" dirty="0">
              <a:solidFill>
                <a:schemeClr val="bg1">
                  <a:lumMod val="9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Picture 5" descr="U:\Data\Engineering\Design\Projects\2015 AS Ocean View and Verdugo Blvd Rehabilitation Project\2. Design\2.11 Pictures\E'ly\DSCF26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676400"/>
            <a:ext cx="2743200" cy="2057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4454" name="Picture 6" descr="U:\Data\Engineering\Design\Projects\2015 AS Ocean View and Verdugo Blvd Rehabilitation Project\2. Design\2.11 Pictures\E'ly\DSCF26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267200"/>
            <a:ext cx="2743200" cy="2057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4455" name="Picture 7" descr="U:\Data\Engineering\Design\Projects\2015 AS Ocean View and Verdugo Blvd Rehabilitation Project\2. Design\2.11 Pictures\E'ly\DSCF265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267200"/>
            <a:ext cx="2743200" cy="2057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4456" name="Picture 8" descr="U:\Data\Engineering\Design\Projects\2015 AS Ocean View and Verdugo Blvd Rehabilitation Project\2. Design\2.11 Pictures\5-12-15\P512000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258574"/>
            <a:ext cx="2743200" cy="2057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6200" y="3352800"/>
            <a:ext cx="8991600" cy="1974059"/>
          </a:xfrm>
        </p:spPr>
        <p:txBody>
          <a:bodyPr/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dirty="0" smtClean="0"/>
              <a:t>	Street TREES</a:t>
            </a:r>
            <a:endParaRPr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5825" y="5541963"/>
            <a:ext cx="4448175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0" y="1219200"/>
            <a:ext cx="5029200" cy="5638800"/>
          </a:xfrm>
        </p:spPr>
        <p:txBody>
          <a:bodyPr>
            <a:normAutofit/>
          </a:bodyPr>
          <a:lstStyle>
            <a:extLst/>
          </a:lstStyle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accent3"/>
                </a:solidFill>
              </a:rPr>
              <a:t>Trees</a:t>
            </a:r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b="1" dirty="0" smtClean="0"/>
              <a:t>Plantings</a:t>
            </a:r>
            <a:r>
              <a:rPr lang="en-US" i="1" dirty="0" smtClean="0"/>
              <a:t> </a:t>
            </a:r>
          </a:p>
          <a:p>
            <a:pPr fontAlgn="auto">
              <a:lnSpc>
                <a:spcPct val="114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(Possible 4 to 5) Pink Trumpet Tree (tabebuia </a:t>
            </a:r>
            <a:r>
              <a:rPr lang="en-US" dirty="0"/>
              <a:t>impetiginosa) </a:t>
            </a:r>
            <a:endParaRPr lang="en-US" dirty="0" smtClean="0"/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400" b="1" dirty="0" smtClean="0"/>
              <a:t>Removals </a:t>
            </a:r>
          </a:p>
          <a:p>
            <a:pPr fontAlgn="auto">
              <a:lnSpc>
                <a:spcPct val="114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i="1" dirty="0" smtClean="0"/>
              <a:t>Three Tree Removals at Verdugo Road Median</a:t>
            </a:r>
            <a:endParaRPr lang="en-US" i="1" dirty="0" smtClean="0"/>
          </a:p>
          <a:p>
            <a:pPr lvl="8">
              <a:lnSpc>
                <a:spcPct val="114000"/>
              </a:lnSpc>
              <a:buFont typeface="Arial" pitchFamily="34" charset="0"/>
              <a:buChar char="•"/>
              <a:defRPr/>
            </a:pPr>
            <a:endParaRPr lang="en-US" i="1" dirty="0" smtClean="0"/>
          </a:p>
          <a:p>
            <a:pPr marL="514350" indent="-514350">
              <a:lnSpc>
                <a:spcPct val="104000"/>
              </a:lnSpc>
              <a:defRPr/>
            </a:pPr>
            <a:endParaRPr lang="en-US" i="1" dirty="0" smtClean="0"/>
          </a:p>
          <a:p>
            <a:pPr fontAlgn="auto">
              <a:lnSpc>
                <a:spcPct val="114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i="1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"/>
          <p:cNvSpPr txBox="1">
            <a:spLocks/>
          </p:cNvSpPr>
          <p:nvPr/>
        </p:nvSpPr>
        <p:spPr>
          <a:xfrm>
            <a:off x="0" y="-3048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lvl="0">
              <a:spcBef>
                <a:spcPct val="0"/>
              </a:spcBef>
              <a:defRPr/>
            </a:pP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ocean view boulevard </a:t>
            </a:r>
          </a:p>
          <a:p>
            <a:pPr lvl="0">
              <a:spcBef>
                <a:spcPct val="0"/>
              </a:spcBef>
              <a:defRPr/>
            </a:pP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rehabilitation project</a:t>
            </a:r>
            <a:endParaRPr lang="en-US" sz="2000" i="1" spc="-150" dirty="0">
              <a:solidFill>
                <a:schemeClr val="bg1">
                  <a:lumMod val="9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426" name="Picture 2" descr="C:\Users\asimonian\Pictures\tabebuia-ipe-gift-sho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390" y="1447800"/>
            <a:ext cx="3352800" cy="250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9" name="Picture 5" descr="C:\Users\asimonian\Pictures\https%253A%252F%252Fwww_heavenly-products_com%252Fcart%252Fimages%252Ftabebuia_heterophylla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815" y="4191000"/>
            <a:ext cx="3766985" cy="250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6200" y="3352800"/>
            <a:ext cx="8991600" cy="1974059"/>
          </a:xfrm>
        </p:spPr>
        <p:txBody>
          <a:bodyPr/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Installation and modification of Traffic</a:t>
            </a:r>
            <a:r>
              <a:rPr dirty="0" smtClean="0"/>
              <a:t> Signals</a:t>
            </a:r>
            <a:endParaRPr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5825" y="5541963"/>
            <a:ext cx="4448175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3963876"/>
              </p:ext>
            </p:extLst>
          </p:nvPr>
        </p:nvGraphicFramePr>
        <p:xfrm>
          <a:off x="381000" y="609600"/>
          <a:ext cx="84582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6096000"/>
            <a:ext cx="2286000" cy="67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74CF3BB-0E85-4274-AEAA-1706BC4337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graphicEl>
                                              <a:dgm id="{974CF3BB-0E85-4274-AEAA-1706BC4337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graphicEl>
                                              <a:dgm id="{974CF3BB-0E85-4274-AEAA-1706BC4337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graphicEl>
                                              <a:dgm id="{974CF3BB-0E85-4274-AEAA-1706BC4337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101A77-C8DB-43B4-AD00-637CA63FAB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graphicEl>
                                              <a:dgm id="{09101A77-C8DB-43B4-AD00-637CA63FAB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graphicEl>
                                              <a:dgm id="{09101A77-C8DB-43B4-AD00-637CA63FAB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graphicEl>
                                              <a:dgm id="{09101A77-C8DB-43B4-AD00-637CA63FAB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8E994F8-C699-45BC-BC75-5D06387206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graphicEl>
                                              <a:dgm id="{E8E994F8-C699-45BC-BC75-5D06387206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graphicEl>
                                              <a:dgm id="{E8E994F8-C699-45BC-BC75-5D06387206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E8E994F8-C699-45BC-BC75-5D06387206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BB6489A-CA20-4ECB-A352-E8F93867B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graphicEl>
                                              <a:dgm id="{7BB6489A-CA20-4ECB-A352-E8F93867B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graphicEl>
                                              <a:dgm id="{7BB6489A-CA20-4ECB-A352-E8F93867B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graphicEl>
                                              <a:dgm id="{7BB6489A-CA20-4ECB-A352-E8F93867B3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0E0DA45-7B08-49FD-A31E-C403CD547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graphicEl>
                                              <a:dgm id="{D0E0DA45-7B08-49FD-A31E-C403CD547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graphicEl>
                                              <a:dgm id="{D0E0DA45-7B08-49FD-A31E-C403CD547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graphicEl>
                                              <a:dgm id="{D0E0DA45-7B08-49FD-A31E-C403CD5470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C0153BD-6091-4F1D-BE9A-479884AEC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graphicEl>
                                              <a:dgm id="{9C0153BD-6091-4F1D-BE9A-479884AEC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graphicEl>
                                              <a:dgm id="{9C0153BD-6091-4F1D-BE9A-479884AEC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graphicEl>
                                              <a:dgm id="{9C0153BD-6091-4F1D-BE9A-479884AEC8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CB16630-CF71-4D26-81A5-9143F0F3E0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graphicEl>
                                              <a:dgm id="{BCB16630-CF71-4D26-81A5-9143F0F3E0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graphicEl>
                                              <a:dgm id="{BCB16630-CF71-4D26-81A5-9143F0F3E0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graphicEl>
                                              <a:dgm id="{BCB16630-CF71-4D26-81A5-9143F0F3E0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lvl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6200" y="3352800"/>
            <a:ext cx="8991600" cy="1974059"/>
          </a:xfrm>
        </p:spPr>
        <p:txBody>
          <a:bodyPr/>
          <a:lstStyle>
            <a:extLst/>
          </a:lstStyle>
          <a:p>
            <a:r>
              <a:rPr lang="en-US" dirty="0" smtClean="0"/>
              <a:t>Questions  /  comments</a:t>
            </a:r>
            <a:endParaRPr lang="en-US" dirty="0"/>
          </a:p>
        </p:txBody>
      </p:sp>
      <p:pic>
        <p:nvPicPr>
          <p:cNvPr id="9221" name="Picture 5" descr="C:\Users\aaivazyan\AppData\Local\Microsoft\Windows\Temporary Internet Files\Content.IE5\LQ2B5AOI\MC90029553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762000"/>
            <a:ext cx="3899609" cy="25908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6096000"/>
            <a:ext cx="2286000" cy="67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U:\Data\Engineering\Design\Projects\2015 AS Ocean View and Verdugo Blvd Rehabilitation Project\2. Design\2.11 Pictures\Ocean View Blvd.- Photos\P3050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1"/>
            <a:ext cx="91440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 txBox="1">
            <a:spLocks/>
          </p:cNvSpPr>
          <p:nvPr/>
        </p:nvSpPr>
        <p:spPr>
          <a:xfrm>
            <a:off x="228600" y="4724400"/>
            <a:ext cx="8458200" cy="19050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1700" i="1" dirty="0" smtClean="0">
                <a:solidFill>
                  <a:schemeClr val="tx2"/>
                </a:solidFill>
                <a:latin typeface="Corbel" pitchFamily="34" charset="0"/>
              </a:rPr>
              <a:t>For questions or general information, please contact:</a:t>
            </a:r>
          </a:p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1700" b="1" i="1" dirty="0" smtClean="0">
                <a:solidFill>
                  <a:schemeClr val="tx2"/>
                </a:solidFill>
                <a:latin typeface="Corbel" pitchFamily="34" charset="0"/>
              </a:rPr>
              <a:t>Armond Simonian					Yvonne Guerra</a:t>
            </a:r>
          </a:p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1700" i="1" dirty="0" smtClean="0">
                <a:solidFill>
                  <a:schemeClr val="tx2"/>
                </a:solidFill>
                <a:latin typeface="Corbel" pitchFamily="34" charset="0"/>
              </a:rPr>
              <a:t>PW Project Manager					PW Community Outreach</a:t>
            </a:r>
          </a:p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1700" i="1" dirty="0" smtClean="0">
                <a:solidFill>
                  <a:schemeClr val="tx2"/>
                </a:solidFill>
                <a:latin typeface="Corbel" pitchFamily="34" charset="0"/>
              </a:rPr>
              <a:t>(818) 937-8250					(818) 548-3945</a:t>
            </a: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lang="en-US" sz="1700" i="1" dirty="0" smtClean="0">
                <a:solidFill>
                  <a:schemeClr val="tx2"/>
                </a:solidFill>
              </a:rPr>
              <a:t>or email: </a:t>
            </a:r>
            <a:r>
              <a:rPr lang="en-US" sz="1700" i="1" baseline="0" dirty="0" smtClean="0">
                <a:solidFill>
                  <a:schemeClr val="tx2"/>
                </a:solidFill>
              </a:rPr>
              <a:t>asimonian@gledaleca.gov	</a:t>
            </a:r>
            <a:endParaRPr kumimoji="0" lang="en-US" sz="1700" b="0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3276600"/>
            <a:ext cx="69692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::THANK YOU::</a:t>
            </a:r>
            <a:endParaRPr 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78429"/>
            <a:ext cx="4114800" cy="1216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6096000"/>
            <a:ext cx="2286000" cy="67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 txBox="1">
            <a:spLocks/>
          </p:cNvSpPr>
          <p:nvPr/>
        </p:nvSpPr>
        <p:spPr>
          <a:xfrm>
            <a:off x="0" y="5805488"/>
            <a:ext cx="4114800" cy="1052512"/>
          </a:xfrm>
          <a:prstGeom prst="rect">
            <a:avLst/>
          </a:prstGeom>
        </p:spPr>
        <p:txBody>
          <a:bodyPr vert="horz" anchor="t">
            <a:normAutofit/>
          </a:bodyPr>
          <a:lstStyle>
            <a:extLst/>
          </a:lstStyle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kumimoji="0" lang="en-US" sz="2400" b="1" i="0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CITY OF GLENDALE, CA </a:t>
            </a: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lang="en-US" sz="2000" i="1" noProof="0" dirty="0" smtClean="0">
                <a:solidFill>
                  <a:schemeClr val="tx2"/>
                </a:solidFill>
              </a:rPr>
              <a:t>Community Meeting , January 9, 2016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1"/>
          <p:cNvSpPr txBox="1">
            <a:spLocks/>
          </p:cNvSpPr>
          <p:nvPr/>
        </p:nvSpPr>
        <p:spPr>
          <a:xfrm>
            <a:off x="152400" y="152400"/>
            <a:ext cx="8839200" cy="533400"/>
          </a:xfrm>
          <a:prstGeom prst="rect">
            <a:avLst/>
          </a:prstGeom>
        </p:spPr>
        <p:txBody>
          <a:bodyPr vert="horz" anchor="b">
            <a:noAutofit/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extLst/>
          </a:lstStyle>
          <a:p>
            <a:pPr lvl="0">
              <a:spcBef>
                <a:spcPct val="0"/>
              </a:spcBef>
              <a:defRPr/>
            </a:pPr>
            <a:r>
              <a:rPr lang="en-US" sz="3400" dirty="0" smtClean="0">
                <a:solidFill>
                  <a:schemeClr val="accent1"/>
                </a:solidFill>
              </a:rPr>
              <a:t>Ocean View Boulevard Rehabilitation </a:t>
            </a:r>
            <a:r>
              <a:rPr lang="en-US" sz="3400" dirty="0">
                <a:solidFill>
                  <a:schemeClr val="accent1"/>
                </a:solidFill>
              </a:rPr>
              <a:t>Project</a:t>
            </a:r>
            <a:endParaRPr kumimoji="0" lang="en-US" sz="3400" b="1" i="0" u="none" strike="noStrike" kern="1200" cap="none" spc="-150" normalizeH="0" baseline="0" noProof="0" dirty="0">
              <a:ln/>
              <a:solidFill>
                <a:schemeClr val="accent1"/>
              </a:solidFill>
              <a:effectLst>
                <a:reflection blurRad="12700" stA="50000" endPos="50000" dir="5400000" sy="-100000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5943600"/>
            <a:ext cx="2286000" cy="67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 descr="U:\Data\Engineering\Design\Projects\2015 AS Ocean View and Verdugo Blvd Rehabilitation Project\2. Design\2.11 Pictures\Ocean View Blvd.- Photos\P3050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689229"/>
            <a:ext cx="4267199" cy="2139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7" name="Picture 3" descr="U:\Data\Engineering\Design\Projects\2015 AS Ocean View and Verdugo Blvd Rehabilitation Project\2. Design\2.11 Pictures\Ocean View Blvd.- Photos\P30500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49" y="685800"/>
            <a:ext cx="4095750" cy="2139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8" name="Picture 4" descr="U:\Data\Engineering\Design\Projects\2015 AS Ocean View and Verdugo Blvd Rehabilitation Project\2. Design\2.11 Pictures\Ocean View Blvd.- Photos\P30500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3273552"/>
            <a:ext cx="4257675" cy="2139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49" y="3273552"/>
            <a:ext cx="4171951" cy="2139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4"/>
          <p:cNvSpPr txBox="1">
            <a:spLocks/>
          </p:cNvSpPr>
          <p:nvPr/>
        </p:nvSpPr>
        <p:spPr>
          <a:xfrm>
            <a:off x="376235" y="2828925"/>
            <a:ext cx="4195765" cy="295275"/>
          </a:xfrm>
          <a:prstGeom prst="rect">
            <a:avLst/>
          </a:prstGeom>
        </p:spPr>
        <p:txBody>
          <a:bodyPr vert="horz" anchor="t">
            <a:normAutofit fontScale="77500" lnSpcReduction="20000"/>
          </a:bodyPr>
          <a:lstStyle>
            <a:extLst/>
          </a:lstStyle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lang="en-US" sz="2000" i="1" noProof="0" dirty="0" smtClean="0">
                <a:solidFill>
                  <a:schemeClr val="tx2"/>
                </a:solidFill>
              </a:rPr>
              <a:t>Ocean View Blvd. Looking South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Rectangle 4"/>
          <p:cNvSpPr txBox="1">
            <a:spLocks/>
          </p:cNvSpPr>
          <p:nvPr/>
        </p:nvSpPr>
        <p:spPr>
          <a:xfrm>
            <a:off x="4667249" y="5413248"/>
            <a:ext cx="4057649" cy="295275"/>
          </a:xfrm>
          <a:prstGeom prst="rect">
            <a:avLst/>
          </a:prstGeom>
        </p:spPr>
        <p:txBody>
          <a:bodyPr vert="horz" anchor="t">
            <a:normAutofit fontScale="70000" lnSpcReduction="20000"/>
          </a:bodyPr>
          <a:lstStyle>
            <a:extLst/>
          </a:lstStyle>
          <a:p>
            <a:pPr marL="374904" lvl="0" indent="-342900">
              <a:spcBef>
                <a:spcPts val="700"/>
              </a:spcBef>
              <a:buSzPct val="95000"/>
              <a:defRPr/>
            </a:pPr>
            <a:r>
              <a:rPr lang="en-US" sz="2000" i="1" dirty="0">
                <a:solidFill>
                  <a:schemeClr val="tx2"/>
                </a:solidFill>
              </a:rPr>
              <a:t>Intersection </a:t>
            </a:r>
            <a:r>
              <a:rPr lang="en-US" sz="2000" i="1" dirty="0" smtClean="0">
                <a:solidFill>
                  <a:schemeClr val="tx2"/>
                </a:solidFill>
              </a:rPr>
              <a:t>Verdugo Road and </a:t>
            </a:r>
            <a:r>
              <a:rPr lang="en-US" sz="2000" i="1" dirty="0">
                <a:solidFill>
                  <a:schemeClr val="tx2"/>
                </a:solidFill>
              </a:rPr>
              <a:t>Ocean View Blvd. </a:t>
            </a:r>
          </a:p>
        </p:txBody>
      </p:sp>
      <p:sp>
        <p:nvSpPr>
          <p:cNvPr id="19" name="Rectangle 4"/>
          <p:cNvSpPr txBox="1">
            <a:spLocks/>
          </p:cNvSpPr>
          <p:nvPr/>
        </p:nvSpPr>
        <p:spPr>
          <a:xfrm>
            <a:off x="4667249" y="2828924"/>
            <a:ext cx="4171951" cy="295275"/>
          </a:xfrm>
          <a:prstGeom prst="rect">
            <a:avLst/>
          </a:prstGeom>
        </p:spPr>
        <p:txBody>
          <a:bodyPr vert="horz" anchor="t">
            <a:normAutofit fontScale="70000" lnSpcReduction="20000"/>
          </a:bodyPr>
          <a:lstStyle>
            <a:extLst/>
          </a:lstStyle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lang="en-US" sz="2000" i="1" noProof="0" dirty="0" smtClean="0">
                <a:solidFill>
                  <a:schemeClr val="tx2"/>
                </a:solidFill>
              </a:rPr>
              <a:t>Intersection Broadview  Drive and Ocean View Blvd. </a:t>
            </a:r>
            <a:endParaRPr kumimoji="0" lang="en-US" sz="2000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Rectangle 4"/>
          <p:cNvSpPr txBox="1">
            <a:spLocks/>
          </p:cNvSpPr>
          <p:nvPr/>
        </p:nvSpPr>
        <p:spPr>
          <a:xfrm>
            <a:off x="376235" y="5411533"/>
            <a:ext cx="4186239" cy="295275"/>
          </a:xfrm>
          <a:prstGeom prst="rect">
            <a:avLst/>
          </a:prstGeom>
        </p:spPr>
        <p:txBody>
          <a:bodyPr vert="horz" anchor="t">
            <a:normAutofit fontScale="77500" lnSpcReduction="20000"/>
          </a:bodyPr>
          <a:lstStyle>
            <a:extLst/>
          </a:lstStyle>
          <a:p>
            <a:pPr marL="374904" lvl="0" indent="-342900">
              <a:spcBef>
                <a:spcPts val="700"/>
              </a:spcBef>
              <a:buSzPct val="95000"/>
              <a:defRPr/>
            </a:pPr>
            <a:r>
              <a:rPr lang="en-US" sz="2000" i="1" dirty="0">
                <a:solidFill>
                  <a:schemeClr val="tx2"/>
                </a:solidFill>
              </a:rPr>
              <a:t>Intersection </a:t>
            </a:r>
            <a:r>
              <a:rPr lang="en-US" sz="2000" i="1" dirty="0" smtClean="0">
                <a:solidFill>
                  <a:schemeClr val="tx2"/>
                </a:solidFill>
              </a:rPr>
              <a:t>Sunview Drive </a:t>
            </a:r>
            <a:r>
              <a:rPr lang="en-US" sz="2000" i="1" dirty="0">
                <a:solidFill>
                  <a:schemeClr val="tx2"/>
                </a:solidFill>
              </a:rPr>
              <a:t>and Ocean View Blvd.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1295400"/>
          </a:xfrm>
        </p:spPr>
        <p:txBody>
          <a:bodyPr/>
          <a:lstStyle>
            <a:extLst/>
          </a:lstStyle>
          <a:p>
            <a:r>
              <a:rPr lang="en-US" sz="3200" dirty="0">
                <a:solidFill>
                  <a:schemeClr val="accent1"/>
                </a:solidFill>
              </a:rPr>
              <a:t> ocean view boulevard rehabilitation Project</a:t>
            </a:r>
            <a:endParaRPr lang="en-US" sz="2000" b="0" i="1" cap="none" dirty="0">
              <a:ln>
                <a:noFill/>
              </a:ln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2"/>
          <p:cNvSpPr txBox="1">
            <a:spLocks/>
          </p:cNvSpPr>
          <p:nvPr/>
        </p:nvSpPr>
        <p:spPr>
          <a:xfrm>
            <a:off x="304800" y="2362200"/>
            <a:ext cx="4343400" cy="3382963"/>
          </a:xfrm>
          <a:prstGeom prst="rect">
            <a:avLst/>
          </a:prstGeom>
        </p:spPr>
        <p:txBody>
          <a:bodyPr vert="horz" anchor="t">
            <a:normAutofit fontScale="85000" lnSpcReduction="20000"/>
          </a:bodyPr>
          <a:lstStyle>
            <a:extLst/>
          </a:lstStyle>
          <a:p>
            <a:pPr marL="374904" marR="0" lvl="0" indent="-342900" algn="ctr" defTabSz="914400" rtl="0" eaLnBrk="1" fontAlgn="auto" latinLnBrk="0" hangingPunct="1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ANTICIPATED </a:t>
            </a:r>
          </a:p>
          <a:p>
            <a:pPr marL="374904" marR="0" lvl="0" indent="-342900" algn="ctr" defTabSz="914400" rtl="0" eaLnBrk="1" fontAlgn="auto" latinLnBrk="0" hangingPunct="1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CONSTRUCTION START DATE:</a:t>
            </a:r>
          </a:p>
          <a:p>
            <a:pPr marL="374904" marR="0" lvl="0" indent="-342900" algn="ctr" defTabSz="914400" rtl="0" eaLnBrk="1" fontAlgn="auto" latinLnBrk="0" hangingPunct="1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kumimoji="0" lang="en-US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Spring </a:t>
            </a:r>
            <a:r>
              <a:rPr kumimoji="0" lang="en-US" sz="4400" b="0" i="1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2016</a:t>
            </a:r>
            <a:endParaRPr kumimoji="0" lang="en-US" sz="4400" b="0" i="1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ctr" defTabSz="914400" rtl="0" eaLnBrk="1" fontAlgn="auto" latinLnBrk="0" hangingPunct="1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ctr" defTabSz="914400" rtl="0" eaLnBrk="1" fontAlgn="auto" latinLnBrk="0" hangingPunct="1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DURATION:</a:t>
            </a:r>
          </a:p>
          <a:p>
            <a:pPr marL="374904" marR="0" lvl="0" indent="-342900" algn="ctr" defTabSz="914400" rtl="0" eaLnBrk="1" fontAlgn="auto" latinLnBrk="0" hangingPunct="1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kumimoji="0" lang="en-US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115 Calendar Days</a:t>
            </a:r>
          </a:p>
          <a:p>
            <a:pPr marL="374904" marR="0" lvl="0" indent="-342900" algn="ctr" defTabSz="914400" rtl="0" eaLnBrk="1" fontAlgn="auto" latinLnBrk="0" hangingPunct="1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kumimoji="0" lang="en-US" sz="2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barring any unforeseen conditions</a:t>
            </a:r>
          </a:p>
          <a:p>
            <a:pPr marL="374904" marR="0" lvl="0" indent="-342900" algn="l" defTabSz="914400" rtl="0" eaLnBrk="1" fontAlgn="auto" latinLnBrk="0" hangingPunct="1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2"/>
          <p:cNvSpPr txBox="1">
            <a:spLocks/>
          </p:cNvSpPr>
          <p:nvPr/>
        </p:nvSpPr>
        <p:spPr>
          <a:xfrm>
            <a:off x="152400" y="5867400"/>
            <a:ext cx="8991600" cy="1143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Tx/>
              <a:buNone/>
              <a:tabLst>
                <a:tab pos="225425" algn="l"/>
              </a:tabLst>
              <a:defRPr/>
            </a:pPr>
            <a:endParaRPr kumimoji="0" lang="en-US" sz="2200" b="0" i="0" strike="noStrike" kern="1200" cap="none" spc="0" normalizeH="0" baseline="0" noProof="0" dirty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6811861"/>
              </p:ext>
            </p:extLst>
          </p:nvPr>
        </p:nvGraphicFramePr>
        <p:xfrm>
          <a:off x="4953000" y="1066800"/>
          <a:ext cx="38862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5715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801AA76-3020-4F1B-B46B-482FA23A74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1801AA76-3020-4F1B-B46B-482FA23A74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A48444D-8018-47A9-B350-11254E65CD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7A48444D-8018-47A9-B350-11254E65CD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8CEF747-3169-4581-8823-D149835C7E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6">
                                            <p:graphicEl>
                                              <a:dgm id="{88CEF747-3169-4581-8823-D149835C7E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DA9025A-8385-472D-874F-396AE0B7F5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6">
                                            <p:graphicEl>
                                              <a:dgm id="{CDA9025A-8385-472D-874F-396AE0B7F5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A9DDF5F-D1C2-41DD-9FEA-595E0F6C7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">
                                            <p:graphicEl>
                                              <a:dgm id="{CA9DDF5F-D1C2-41DD-9FEA-595E0F6C73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38C321D-2126-43D6-97C8-B5DD83078E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6">
                                            <p:graphicEl>
                                              <a:dgm id="{238C321D-2126-43D6-97C8-B5DD83078E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6C78C12-A8B0-4464-870F-EA0EB2689F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6">
                                            <p:graphicEl>
                                              <a:dgm id="{A6C78C12-A8B0-4464-870F-EA0EB2689F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5D1BC7B-0535-447B-9081-A7662AB19F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6">
                                            <p:graphicEl>
                                              <a:dgm id="{25D1BC7B-0535-447B-9081-A7662AB19F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4CE3F9A-5FC5-4F68-8FBD-CB1251567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6">
                                            <p:graphicEl>
                                              <a:dgm id="{84CE3F9A-5FC5-4F68-8FBD-CB1251567B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0834BE2-898A-432E-B380-6A95A01956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6">
                                            <p:graphicEl>
                                              <a:dgm id="{30834BE2-898A-432E-B380-6A95A01956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allAtOnce"/>
      <p:bldGraphic spid="6" grpId="1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RESOURCEFUL FACTS</a:t>
            </a:r>
            <a:b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2057400"/>
            <a:ext cx="838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accent2"/>
                </a:solidFill>
                <a:latin typeface="+mj-lt"/>
              </a:rPr>
              <a:t>-R&amp;R (Remove &amp; Replace)</a:t>
            </a:r>
            <a:br>
              <a:rPr lang="en-US" sz="2800" b="1" dirty="0" smtClean="0">
                <a:solidFill>
                  <a:schemeClr val="accent2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accent2"/>
                </a:solidFill>
                <a:latin typeface="+mj-lt"/>
              </a:rPr>
              <a:t>-ARHM (Asphalt Rubber Hot Mix)</a:t>
            </a:r>
            <a:br>
              <a:rPr lang="en-US" sz="2800" b="1" dirty="0" smtClean="0">
                <a:solidFill>
                  <a:schemeClr val="accent2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accent2"/>
                </a:solidFill>
                <a:latin typeface="+mj-lt"/>
              </a:rPr>
              <a:t>-AC (Asphalt Concrete)</a:t>
            </a:r>
          </a:p>
          <a:p>
            <a:r>
              <a:rPr lang="en-US" sz="2800" b="1" dirty="0" smtClean="0">
                <a:solidFill>
                  <a:schemeClr val="accent2"/>
                </a:solidFill>
                <a:latin typeface="+mj-lt"/>
              </a:rPr>
              <a:t>-PCC  -  Portland Cement Concrete  (for Sidewalks,       	   Curbs, etc.)</a:t>
            </a:r>
          </a:p>
          <a:p>
            <a:r>
              <a:rPr lang="en-US" sz="2800" b="1" dirty="0" smtClean="0">
                <a:solidFill>
                  <a:schemeClr val="accent2"/>
                </a:solidFill>
                <a:latin typeface="+mj-lt"/>
              </a:rPr>
              <a:t>-</a:t>
            </a:r>
            <a:r>
              <a:rPr lang="en-US" sz="2800" b="1" dirty="0" smtClean="0">
                <a:solidFill>
                  <a:schemeClr val="accent2"/>
                </a:solidFill>
              </a:rPr>
              <a:t>ADA (Americans with Disabilities Act)</a:t>
            </a:r>
          </a:p>
          <a:p>
            <a:endParaRPr lang="en-US" sz="2800" b="1" dirty="0" smtClean="0">
              <a:solidFill>
                <a:schemeClr val="accent2"/>
              </a:solidFill>
              <a:latin typeface="+mj-lt"/>
            </a:endParaRPr>
          </a:p>
          <a:p>
            <a:endParaRPr lang="en-US" sz="2800" b="1" dirty="0"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656438"/>
              </p:ext>
            </p:extLst>
          </p:nvPr>
        </p:nvGraphicFramePr>
        <p:xfrm>
          <a:off x="304800" y="1676400"/>
          <a:ext cx="8534400" cy="4980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Acrobat Document" r:id="rId4" imgW="11658397" imgH="7543800" progId="AcroExch.Document.11">
                  <p:embed/>
                </p:oleObj>
              </mc:Choice>
              <mc:Fallback>
                <p:oleObj name="Acrobat Document" r:id="rId4" imgW="11658397" imgH="75438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00" y="1676400"/>
                        <a:ext cx="8534400" cy="4980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-152400" y="0"/>
            <a:ext cx="9448800" cy="1524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9" name="Rectang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 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LOCATION MAP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en-US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3200" y="200769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1194724" y="5358476"/>
            <a:ext cx="887151" cy="129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 useBgFill="1">
        <p:nvSpPr>
          <p:cNvPr id="11" name="Rectangle 2"/>
          <p:cNvSpPr>
            <a:spLocks noGrp="1"/>
          </p:cNvSpPr>
          <p:nvPr>
            <p:ph sz="half" idx="1"/>
          </p:nvPr>
        </p:nvSpPr>
        <p:spPr>
          <a:xfrm>
            <a:off x="152400" y="1644249"/>
            <a:ext cx="4719451" cy="1740702"/>
          </a:xfrm>
        </p:spPr>
        <p:txBody>
          <a:bodyPr>
            <a:normAutofit lnSpcReduction="10000"/>
          </a:bodyPr>
          <a:lstStyle>
            <a:extLst/>
          </a:lstStyle>
          <a:p>
            <a:pPr>
              <a:lnSpc>
                <a:spcPct val="114000"/>
              </a:lnSpc>
            </a:pPr>
            <a:r>
              <a:rPr lang="en-US" sz="2400" b="1" dirty="0" smtClean="0"/>
              <a:t>Sewer Main Point Repair(Ocean View Blvd. and Side Streets)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 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	</a:t>
            </a:r>
          </a:p>
        </p:txBody>
      </p:sp>
      <p:sp>
        <p:nvSpPr>
          <p:cNvPr id="9" name="Rectang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ocean </a:t>
            </a: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view boulevard </a:t>
            </a:r>
            <a: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/>
            </a:r>
            <a:b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</a:br>
            <a: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rehabilitation project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en-US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2514600"/>
            <a:ext cx="3733800" cy="283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2"/>
          <p:cNvSpPr>
            <a:spLocks noGrp="1"/>
          </p:cNvSpPr>
          <p:nvPr>
            <p:ph sz="half" idx="1"/>
          </p:nvPr>
        </p:nvSpPr>
        <p:spPr>
          <a:xfrm>
            <a:off x="57150" y="2198008"/>
            <a:ext cx="8534400" cy="1745279"/>
          </a:xfrm>
          <a:noFill/>
        </p:spPr>
        <p:txBody>
          <a:bodyPr>
            <a:normAutofit fontScale="85000" lnSpcReduction="20000"/>
          </a:bodyPr>
          <a:lstStyle>
            <a:extLst/>
          </a:lstStyle>
          <a:p>
            <a:pPr>
              <a:lnSpc>
                <a:spcPct val="114000"/>
              </a:lnSpc>
            </a:pPr>
            <a:endParaRPr lang="en-US" sz="2400" b="1" dirty="0" smtClean="0"/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Repair of Damaged/Cracked Pipes at Various</a:t>
            </a:r>
          </a:p>
          <a:p>
            <a:pPr>
              <a:lnSpc>
                <a:spcPct val="114000"/>
              </a:lnSpc>
            </a:pPr>
            <a:r>
              <a:rPr lang="en-US" i="1" dirty="0"/>
              <a:t> </a:t>
            </a:r>
            <a:r>
              <a:rPr lang="en-US" i="1" dirty="0" smtClean="0"/>
              <a:t>  Locations 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 2-3</a:t>
            </a:r>
            <a:r>
              <a:rPr lang="en-US" i="1" dirty="0" smtClean="0"/>
              <a:t> Day Work at Specific Locations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 Working Hours: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9am – 3pm</a:t>
            </a:r>
            <a:r>
              <a:rPr lang="en-US" i="1" dirty="0" smtClean="0"/>
              <a:t>		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76200" y="1295400"/>
            <a:ext cx="9067800" cy="5562599"/>
          </a:xfrm>
        </p:spPr>
        <p:txBody>
          <a:bodyPr>
            <a:normAutofit/>
          </a:bodyPr>
          <a:lstStyle>
            <a:extLst/>
          </a:lstStyle>
          <a:p>
            <a:pPr>
              <a:lnSpc>
                <a:spcPct val="114000"/>
              </a:lnSpc>
            </a:pPr>
            <a:endParaRPr lang="en-US" i="1" dirty="0" smtClean="0"/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endParaRPr lang="en-US" i="1" dirty="0" smtClean="0"/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endParaRPr lang="en-US" i="1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-152400" y="-1524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"/>
          <p:cNvSpPr txBox="1">
            <a:spLocks/>
          </p:cNvSpPr>
          <p:nvPr/>
        </p:nvSpPr>
        <p:spPr>
          <a:xfrm>
            <a:off x="0" y="-200769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lvl="0">
              <a:spcBef>
                <a:spcPct val="0"/>
              </a:spcBef>
              <a:defRPr/>
            </a:pP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ocean view boulevard </a:t>
            </a:r>
            <a:endParaRPr lang="en-US" sz="3200" b="1" cap="all" dirty="0" smtClean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  <a:p>
            <a:pPr lvl="0">
              <a:spcBef>
                <a:spcPct val="0"/>
              </a:spcBef>
              <a:defRPr/>
            </a:pPr>
            <a: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rehabilitation </a:t>
            </a: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project</a:t>
            </a:r>
            <a:endParaRPr kumimoji="0" lang="en-US" sz="2000" b="0" i="1" u="none" strike="noStrike" kern="1200" cap="none" spc="-15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7414637" y="5563266"/>
            <a:ext cx="820479" cy="129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Rectangle 1"/>
          <p:cNvSpPr txBox="1">
            <a:spLocks/>
          </p:cNvSpPr>
          <p:nvPr/>
        </p:nvSpPr>
        <p:spPr>
          <a:xfrm>
            <a:off x="6553200" y="1912189"/>
            <a:ext cx="3657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BUMP-OUT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CONSTRUCTION  AND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TRAFFIC  SIGNAL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MODIFICATIONS AT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</a:t>
            </a:r>
            <a:r>
              <a:rPr kumimoji="0" lang="en-US" sz="2000" b="0" i="1" u="none" strike="noStrike" kern="1200" cap="none" spc="-150" normalizeH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CEAN VIEW  </a:t>
            </a:r>
            <a:r>
              <a:rPr lang="en-US" sz="2000" i="1" spc="-150" dirty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B</a:t>
            </a:r>
            <a:r>
              <a:rPr kumimoji="0" lang="en-US" sz="2000" b="0" i="1" u="none" strike="noStrike" kern="1200" cap="none" spc="-150" normalizeH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LVD.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-150" normalizeH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AND  BROADVIEW  </a:t>
            </a:r>
            <a:r>
              <a:rPr lang="en-US" sz="2000" i="1" spc="-150" dirty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</a:t>
            </a:r>
            <a:r>
              <a:rPr kumimoji="0" lang="en-US" sz="2000" b="0" i="1" u="none" strike="noStrike" kern="1200" cap="none" spc="-150" normalizeH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RIVE</a:t>
            </a:r>
            <a:endParaRPr kumimoji="0" lang="en-US" sz="2000" b="0" i="1" u="none" strike="noStrike" kern="1200" cap="none" spc="-15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825860"/>
              </p:ext>
            </p:extLst>
          </p:nvPr>
        </p:nvGraphicFramePr>
        <p:xfrm>
          <a:off x="76200" y="1526876"/>
          <a:ext cx="6544287" cy="5056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1" name="Acrobat Document" r:id="rId6" imgW="7543732" imgH="5829300" progId="AcroExch.Document.11">
                  <p:embed/>
                </p:oleObj>
              </mc:Choice>
              <mc:Fallback>
                <p:oleObj name="Acrobat Document" r:id="rId6" imgW="7543732" imgH="58293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200" y="1526876"/>
                        <a:ext cx="6544287" cy="50569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76200" y="1295400"/>
            <a:ext cx="9067800" cy="5562599"/>
          </a:xfrm>
        </p:spPr>
        <p:txBody>
          <a:bodyPr>
            <a:normAutofit/>
          </a:bodyPr>
          <a:lstStyle>
            <a:extLst/>
          </a:lstStyle>
          <a:p>
            <a:pPr>
              <a:lnSpc>
                <a:spcPct val="114000"/>
              </a:lnSpc>
            </a:pPr>
            <a:endParaRPr lang="en-US" i="1" dirty="0" smtClean="0"/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endParaRPr lang="en-US" i="1" dirty="0" smtClean="0"/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endParaRPr lang="en-US" i="1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-152400" y="-1524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"/>
          <p:cNvSpPr txBox="1">
            <a:spLocks/>
          </p:cNvSpPr>
          <p:nvPr/>
        </p:nvSpPr>
        <p:spPr>
          <a:xfrm>
            <a:off x="0" y="-762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lvl="0">
              <a:spcBef>
                <a:spcPct val="0"/>
              </a:spcBef>
              <a:defRPr/>
            </a:pP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ocean view boulevard </a:t>
            </a:r>
          </a:p>
          <a:p>
            <a:pPr lvl="0">
              <a:spcBef>
                <a:spcPct val="0"/>
              </a:spcBef>
              <a:defRPr/>
            </a:pP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rehabilitation project</a:t>
            </a:r>
            <a:endParaRPr lang="en-US" sz="2000" i="1" spc="-150" dirty="0">
              <a:solidFill>
                <a:schemeClr val="bg1">
                  <a:lumMod val="9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7819360" y="5563266"/>
            <a:ext cx="820479" cy="129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" name="Rectangle 1"/>
          <p:cNvSpPr txBox="1">
            <a:spLocks/>
          </p:cNvSpPr>
          <p:nvPr/>
        </p:nvSpPr>
        <p:spPr>
          <a:xfrm>
            <a:off x="6364137" y="1752600"/>
            <a:ext cx="2435524" cy="11430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BUMP-OUT CONSTRUCTION  AT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-150" normalizeH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OCEAN VIEW BLVD.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-150" normalizeH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AND  SUNVIEW DRIVE</a:t>
            </a:r>
            <a:endParaRPr kumimoji="0" lang="en-US" sz="2000" b="0" i="1" u="none" strike="noStrike" kern="1200" cap="none" spc="-15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366378"/>
              </p:ext>
            </p:extLst>
          </p:nvPr>
        </p:nvGraphicFramePr>
        <p:xfrm>
          <a:off x="152400" y="1676400"/>
          <a:ext cx="6019800" cy="465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6" name="Acrobat Document" r:id="rId6" imgW="7543732" imgH="5829300" progId="AcroExch.Document.11">
                  <p:embed/>
                </p:oleObj>
              </mc:Choice>
              <mc:Fallback>
                <p:oleObj name="Acrobat Document" r:id="rId6" imgW="7543732" imgH="58293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400" y="1676400"/>
                        <a:ext cx="6019800" cy="465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636216"/>
              </p:ext>
            </p:extLst>
          </p:nvPr>
        </p:nvGraphicFramePr>
        <p:xfrm>
          <a:off x="228600" y="1129666"/>
          <a:ext cx="5334000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1" name="Acrobat Document" r:id="rId4" imgW="5829199" imgH="7543800" progId="AcroExch.Document.11">
                  <p:embed/>
                </p:oleObj>
              </mc:Choice>
              <mc:Fallback>
                <p:oleObj name="Acrobat Document" r:id="rId4" imgW="5829199" imgH="75438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" y="1129666"/>
                        <a:ext cx="5334000" cy="556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-152400" y="-1524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"/>
          <p:cNvSpPr txBox="1">
            <a:spLocks/>
          </p:cNvSpPr>
          <p:nvPr/>
        </p:nvSpPr>
        <p:spPr>
          <a:xfrm>
            <a:off x="0" y="-202207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lvl="0">
              <a:spcBef>
                <a:spcPct val="0"/>
              </a:spcBef>
              <a:defRPr/>
            </a:pP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ocean view boulevard </a:t>
            </a:r>
            <a:endParaRPr lang="en-US" sz="3200" b="1" cap="all" dirty="0" smtClean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  <a:p>
            <a:pPr lvl="0">
              <a:spcBef>
                <a:spcPct val="0"/>
              </a:spcBef>
              <a:defRPr/>
            </a:pPr>
            <a: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rehabilitation project</a:t>
            </a:r>
            <a:endParaRPr kumimoji="0" lang="en-US" sz="2000" b="0" i="1" u="none" strike="noStrike" kern="1200" cap="none" spc="-15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182472">
            <a:off x="5230769" y="5327333"/>
            <a:ext cx="820479" cy="129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Rectangle 1"/>
          <p:cNvSpPr txBox="1">
            <a:spLocks/>
          </p:cNvSpPr>
          <p:nvPr/>
        </p:nvSpPr>
        <p:spPr>
          <a:xfrm>
            <a:off x="5715000" y="1752600"/>
            <a:ext cx="38862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STREET ALIGNMENT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IMPROVEMENTS  AND  TRAFFIC INSTALLATION  AT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</a:t>
            </a:r>
            <a:r>
              <a:rPr kumimoji="0" lang="en-US" sz="2000" b="0" i="1" u="none" strike="noStrike" kern="1200" cap="none" spc="-150" normalizeH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CEAN VIEW BLVD. AND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i="1" spc="-150" dirty="0" smtClean="0"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V</a:t>
            </a:r>
            <a:r>
              <a:rPr kumimoji="0" lang="en-US" sz="2000" b="0" i="1" u="none" strike="noStrike" kern="1200" cap="none" spc="-150" normalizeH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ERDUGO ROAD</a:t>
            </a:r>
            <a:endParaRPr kumimoji="0" lang="en-US" sz="2000" b="0" i="1" u="none" strike="noStrike" kern="1200" cap="none" spc="-15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PP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10312F0-786A-45B4-AD29-87F43A6C65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976</Words>
  <Application>Microsoft Office PowerPoint</Application>
  <PresentationFormat>On-screen Show (4:3)</PresentationFormat>
  <Paragraphs>177</Paragraphs>
  <Slides>18</Slides>
  <Notes>18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IntroPPT2007</vt:lpstr>
      <vt:lpstr>Acrobat Document</vt:lpstr>
      <vt:lpstr>Community meeting    ocean view boulevard rehabilitation Project</vt:lpstr>
      <vt:lpstr>PowerPoint Presentation</vt:lpstr>
      <vt:lpstr> ocean view boulevard rehabilitation Project</vt:lpstr>
      <vt:lpstr>RESOURCEFUL FACTS </vt:lpstr>
      <vt:lpstr>   LOCATION MAP </vt:lpstr>
      <vt:lpstr>ocean view boulevard  rehabilitation project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Street TREES</vt:lpstr>
      <vt:lpstr>PowerPoint Presentation</vt:lpstr>
      <vt:lpstr>Installation and modification of Traffic Signals</vt:lpstr>
      <vt:lpstr>PowerPoint Presentation</vt:lpstr>
      <vt:lpstr>Questions  /  comments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2012-03-01T16:15:57Z</dcterms:created>
  <dcterms:modified xsi:type="dcterms:W3CDTF">2016-01-08T23:45:35Z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TC101769269990</vt:lpwstr>
  </property>
</Properties>
</file>